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9" r:id="rId9"/>
    <p:sldId id="267" r:id="rId10"/>
    <p:sldId id="268" r:id="rId11"/>
    <p:sldId id="271" r:id="rId12"/>
    <p:sldId id="272" r:id="rId13"/>
    <p:sldId id="265" r:id="rId14"/>
    <p:sldId id="266" r:id="rId15"/>
    <p:sldId id="273" r:id="rId16"/>
    <p:sldId id="275" r:id="rId17"/>
    <p:sldId id="276" r:id="rId18"/>
    <p:sldId id="277" r:id="rId19"/>
    <p:sldId id="278" r:id="rId20"/>
    <p:sldId id="280" r:id="rId21"/>
    <p:sldId id="284" r:id="rId22"/>
    <p:sldId id="285" r:id="rId23"/>
    <p:sldId id="279" r:id="rId24"/>
    <p:sldId id="281" r:id="rId25"/>
    <p:sldId id="282" r:id="rId26"/>
    <p:sldId id="283" r:id="rId27"/>
    <p:sldId id="286" r:id="rId28"/>
    <p:sldId id="287" r:id="rId29"/>
    <p:sldId id="288" r:id="rId30"/>
    <p:sldId id="289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5" r:id="rId45"/>
    <p:sldId id="306" r:id="rId46"/>
    <p:sldId id="307" r:id="rId47"/>
    <p:sldId id="325" r:id="rId48"/>
  </p:sldIdLst>
  <p:sldSz cx="12192000" cy="6858000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E30020"/>
    <a:srgbClr val="FFFFFF"/>
    <a:srgbClr val="275C6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522" autoAdjust="0"/>
    <p:restoredTop sz="94660"/>
  </p:normalViewPr>
  <p:slideViewPr>
    <p:cSldViewPr snapToGrid="0">
      <p:cViewPr varScale="1">
        <p:scale>
          <a:sx n="86" d="100"/>
          <a:sy n="86" d="100"/>
        </p:scale>
        <p:origin x="53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CA7D1-9872-4632-B67A-F630C5552FA2}" type="datetimeFigureOut">
              <a:rPr lang="fa-IR" smtClean="0"/>
              <a:t>02/05/1441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2EB84-64FB-48AD-AC8E-036977355B9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10049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CA7D1-9872-4632-B67A-F630C5552FA2}" type="datetimeFigureOut">
              <a:rPr lang="fa-IR" smtClean="0"/>
              <a:t>02/05/1441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2EB84-64FB-48AD-AC8E-036977355B9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72804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CA7D1-9872-4632-B67A-F630C5552FA2}" type="datetimeFigureOut">
              <a:rPr lang="fa-IR" smtClean="0"/>
              <a:t>02/05/1441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2EB84-64FB-48AD-AC8E-036977355B9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41331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CA7D1-9872-4632-B67A-F630C5552FA2}" type="datetimeFigureOut">
              <a:rPr lang="fa-IR" smtClean="0"/>
              <a:t>02/05/1441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2EB84-64FB-48AD-AC8E-036977355B9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92107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CA7D1-9872-4632-B67A-F630C5552FA2}" type="datetimeFigureOut">
              <a:rPr lang="fa-IR" smtClean="0"/>
              <a:t>02/05/1441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2EB84-64FB-48AD-AC8E-036977355B9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64315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CA7D1-9872-4632-B67A-F630C5552FA2}" type="datetimeFigureOut">
              <a:rPr lang="fa-IR" smtClean="0"/>
              <a:t>02/05/1441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2EB84-64FB-48AD-AC8E-036977355B9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99250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CA7D1-9872-4632-B67A-F630C5552FA2}" type="datetimeFigureOut">
              <a:rPr lang="fa-IR" smtClean="0"/>
              <a:t>02/05/1441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2EB84-64FB-48AD-AC8E-036977355B9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28026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CA7D1-9872-4632-B67A-F630C5552FA2}" type="datetimeFigureOut">
              <a:rPr lang="fa-IR" smtClean="0"/>
              <a:t>02/05/1441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2EB84-64FB-48AD-AC8E-036977355B9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05149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CA7D1-9872-4632-B67A-F630C5552FA2}" type="datetimeFigureOut">
              <a:rPr lang="fa-IR" smtClean="0"/>
              <a:t>02/05/1441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2EB84-64FB-48AD-AC8E-036977355B9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92387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CA7D1-9872-4632-B67A-F630C5552FA2}" type="datetimeFigureOut">
              <a:rPr lang="fa-IR" smtClean="0"/>
              <a:t>02/05/1441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2EB84-64FB-48AD-AC8E-036977355B9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09259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CA7D1-9872-4632-B67A-F630C5552FA2}" type="datetimeFigureOut">
              <a:rPr lang="fa-IR" smtClean="0"/>
              <a:t>02/05/1441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2EB84-64FB-48AD-AC8E-036977355B9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97860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CA7D1-9872-4632-B67A-F630C5552FA2}" type="datetimeFigureOut">
              <a:rPr lang="fa-IR" smtClean="0"/>
              <a:t>02/05/1441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2EB84-64FB-48AD-AC8E-036977355B9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76314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ashil gostar logo &amp;  new slogan bet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0406" y="249136"/>
            <a:ext cx="2061621" cy="8069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28227" y="4586413"/>
            <a:ext cx="7881870" cy="143116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600" spc="-150" dirty="0">
                <a:latin typeface="IRANSans Medium" panose="020B0506030804020204" pitchFamily="34" charset="-78"/>
                <a:cs typeface="IRANSans Medium" panose="020B0506030804020204" pitchFamily="34" charset="-78"/>
              </a:rPr>
              <a:t>علیرضا غضنفری</a:t>
            </a:r>
          </a:p>
          <a:p>
            <a:pPr algn="ctr">
              <a:lnSpc>
                <a:spcPct val="150000"/>
              </a:lnSpc>
            </a:pPr>
            <a:r>
              <a:rPr lang="fa-IR" sz="2400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IRANSans Medium" panose="020B0506030804020204" pitchFamily="34" charset="-78"/>
                <a:cs typeface="IRANSans Medium" panose="020B0506030804020204" pitchFamily="34" charset="-78"/>
              </a:rPr>
              <a:t>مدیرعامل شرکت تسهیل گستر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1" y="6397349"/>
            <a:ext cx="3124200" cy="221867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" y="2881075"/>
            <a:ext cx="12191999" cy="1325563"/>
          </a:xfrm>
          <a:prstGeom prst="rect">
            <a:avLst/>
          </a:prstGeom>
        </p:spPr>
        <p:txBody>
          <a:bodyPr vert="horz" lIns="91440" tIns="45720" rIns="91440" bIns="45720" rtlCol="1" anchor="b">
            <a:normAutofit fontScale="25000" lnSpcReduction="200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fa-IR" sz="24000" dirty="0">
                <a:solidFill>
                  <a:srgbClr val="FF0000"/>
                </a:solidFill>
                <a:latin typeface="IRANSans Black" panose="020B0506030804020204" pitchFamily="34" charset="-78"/>
                <a:cs typeface="IRANSans Black" panose="020B0506030804020204" pitchFamily="34" charset="-78"/>
              </a:rPr>
              <a:t>بازاریابی دیجیتال</a:t>
            </a:r>
            <a:endParaRPr lang="en-US" sz="24000" dirty="0">
              <a:solidFill>
                <a:srgbClr val="FF0000"/>
              </a:solidFill>
              <a:latin typeface="IRANSans Black" panose="020B0506030804020204" pitchFamily="34" charset="-78"/>
              <a:cs typeface="IRANSans Black" panose="020B0506030804020204" pitchFamily="34" charset="-78"/>
            </a:endParaRPr>
          </a:p>
          <a:p>
            <a:pPr>
              <a:lnSpc>
                <a:spcPct val="150000"/>
              </a:lnSpc>
            </a:pPr>
            <a:endParaRPr lang="en-US" sz="4400" dirty="0">
              <a:solidFill>
                <a:srgbClr val="FF0000"/>
              </a:solidFill>
              <a:latin typeface="IRANSans Black" panose="020B0506030804020204" pitchFamily="34" charset="-78"/>
              <a:cs typeface="IRANSans Black" panose="020B0506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96984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00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1" y="6448865"/>
            <a:ext cx="3124200" cy="2218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6400" y="1270000"/>
            <a:ext cx="11442700" cy="37856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7000" spc="-150" dirty="0">
                <a:solidFill>
                  <a:schemeClr val="bg1"/>
                </a:solidFill>
                <a:latin typeface="IRANSans Black" panose="020B0506030804020204" pitchFamily="34" charset="-78"/>
                <a:cs typeface="IRANSans Black" panose="020B0506030804020204" pitchFamily="34" charset="-78"/>
              </a:rPr>
              <a:t>50%</a:t>
            </a:r>
            <a:r>
              <a:rPr lang="fa-IR" altLang="en-US" sz="7000" spc="-150" dirty="0">
                <a:solidFill>
                  <a:schemeClr val="bg1"/>
                </a:solidFill>
                <a:latin typeface="IRANSans Black" panose="020B0506030804020204" pitchFamily="34" charset="-78"/>
                <a:cs typeface="IRANSans Black" panose="020B0506030804020204" pitchFamily="34" charset="-78"/>
              </a:rPr>
              <a:t> بازاریابی اینترنتی </a:t>
            </a:r>
            <a:r>
              <a:rPr lang="fa-IR" altLang="en-US" sz="4400" spc="-150" dirty="0">
                <a:solidFill>
                  <a:schemeClr val="bg1"/>
                </a:solidFill>
                <a:latin typeface="IRANSans Medium" panose="020B0506030804020204" pitchFamily="34" charset="-78"/>
                <a:cs typeface="IRANSans Medium" panose="020B0506030804020204" pitchFamily="34" charset="-78"/>
              </a:rPr>
              <a:t>ساختن </a:t>
            </a:r>
            <a:endParaRPr lang="en-US" altLang="en-US" sz="4400" spc="-150" dirty="0">
              <a:solidFill>
                <a:schemeClr val="bg1"/>
              </a:solidFill>
              <a:latin typeface="IRANSans Medium" panose="020B0506030804020204" pitchFamily="34" charset="-78"/>
              <a:cs typeface="IRANSans Medium" panose="020B0506030804020204" pitchFamily="34" charset="-78"/>
            </a:endParaRPr>
          </a:p>
          <a:p>
            <a:pPr algn="ctr">
              <a:lnSpc>
                <a:spcPct val="150000"/>
              </a:lnSpc>
            </a:pPr>
            <a:r>
              <a:rPr lang="fa-IR" altLang="en-US" sz="4400" spc="-150" dirty="0">
                <a:solidFill>
                  <a:schemeClr val="bg1"/>
                </a:solidFill>
                <a:latin typeface="IRANSans Medium" panose="020B0506030804020204" pitchFamily="34" charset="-78"/>
                <a:cs typeface="IRANSans Medium" panose="020B0506030804020204" pitchFamily="34" charset="-78"/>
              </a:rPr>
              <a:t>وب سایتی است </a:t>
            </a:r>
            <a:r>
              <a:rPr lang="ar-SA" altLang="en-US" sz="4400" spc="-150" dirty="0">
                <a:solidFill>
                  <a:schemeClr val="bg1"/>
                </a:solidFill>
                <a:latin typeface="IRANSans Medium" panose="020B0506030804020204" pitchFamily="34" charset="-78"/>
                <a:cs typeface="IRANSans Medium" panose="020B0506030804020204" pitchFamily="34" charset="-78"/>
              </a:rPr>
              <a:t>که توان تبدیل بازدید کننده</a:t>
            </a:r>
            <a:endParaRPr lang="en-US" altLang="en-US" sz="4400" spc="-150" dirty="0">
              <a:solidFill>
                <a:schemeClr val="bg1"/>
              </a:solidFill>
              <a:latin typeface="IRANSans Medium" panose="020B0506030804020204" pitchFamily="34" charset="-78"/>
              <a:cs typeface="IRANSans Medium" panose="020B0506030804020204" pitchFamily="34" charset="-78"/>
            </a:endParaRPr>
          </a:p>
          <a:p>
            <a:pPr algn="ctr">
              <a:lnSpc>
                <a:spcPct val="150000"/>
              </a:lnSpc>
            </a:pPr>
            <a:r>
              <a:rPr lang="ar-SA" altLang="en-US" sz="4400" dirty="0">
                <a:solidFill>
                  <a:schemeClr val="bg1"/>
                </a:solidFill>
                <a:latin typeface="IRANSans Medium" panose="020B0506030804020204" pitchFamily="34" charset="-78"/>
                <a:cs typeface="IRANSans Medium" panose="020B0506030804020204" pitchFamily="34" charset="-78"/>
              </a:rPr>
              <a:t>به خریدار را داشته باشد</a:t>
            </a:r>
            <a:r>
              <a:rPr lang="fa-IR" altLang="en-US" sz="4400" dirty="0">
                <a:solidFill>
                  <a:schemeClr val="bg1"/>
                </a:solidFill>
                <a:latin typeface="IRANSans Medium" panose="020B0506030804020204" pitchFamily="34" charset="-78"/>
                <a:cs typeface="IRANSans Medium" panose="020B0506030804020204" pitchFamily="34" charset="-78"/>
              </a:rPr>
              <a:t>(</a:t>
            </a:r>
            <a:r>
              <a:rPr lang="en-US" altLang="en-US" sz="4400" dirty="0">
                <a:solidFill>
                  <a:schemeClr val="bg1"/>
                </a:solidFill>
                <a:latin typeface="IRANSans Medium" panose="020B0506030804020204" pitchFamily="34" charset="-78"/>
                <a:cs typeface="IRANSans Medium" panose="020B0506030804020204" pitchFamily="34" charset="-78"/>
              </a:rPr>
              <a:t>Website-CRO</a:t>
            </a:r>
            <a:r>
              <a:rPr lang="fa-IR" altLang="en-US" sz="4400" dirty="0">
                <a:solidFill>
                  <a:schemeClr val="bg1"/>
                </a:solidFill>
                <a:latin typeface="IRANSans Medium" panose="020B0506030804020204" pitchFamily="34" charset="-78"/>
                <a:cs typeface="IRANSans Medium" panose="020B0506030804020204" pitchFamily="34" charset="-78"/>
              </a:rPr>
              <a:t>)</a:t>
            </a:r>
            <a:endParaRPr lang="fa-IR" sz="4400" dirty="0">
              <a:solidFill>
                <a:schemeClr val="bg1"/>
              </a:solidFill>
              <a:latin typeface="IRANSans Medium" panose="020B0506030804020204" pitchFamily="34" charset="-78"/>
              <a:cs typeface="IRANSans Medium" panose="020B0506030804020204" pitchFamily="34" charset="-7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865" y="5690533"/>
            <a:ext cx="1830070" cy="59545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813743" y="-18255"/>
            <a:ext cx="564515" cy="312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721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29"/>
          <a:stretch/>
        </p:blipFill>
        <p:spPr>
          <a:xfrm>
            <a:off x="0" y="1610725"/>
            <a:ext cx="12192000" cy="52472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813743" y="-18255"/>
            <a:ext cx="564515" cy="312420"/>
          </a:xfrm>
          <a:prstGeom prst="rect">
            <a:avLst/>
          </a:prstGeom>
          <a:solidFill>
            <a:srgbClr val="E30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61493" y="1142807"/>
            <a:ext cx="11269014" cy="254685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6600" spc="-150" dirty="0">
                <a:solidFill>
                  <a:srgbClr val="FF0000"/>
                </a:solidFill>
                <a:latin typeface="IRANSans Black" panose="020B0506030804020204" pitchFamily="34" charset="-78"/>
                <a:cs typeface="IRANSans Black" panose="020B0506030804020204" pitchFamily="34" charset="-78"/>
              </a:rPr>
              <a:t>46/1% </a:t>
            </a:r>
            <a:r>
              <a:rPr lang="fa-IR" sz="4400" spc="-150" dirty="0">
                <a:latin typeface="IRANSans Medium" panose="020B0506030804020204" pitchFamily="34" charset="-78"/>
                <a:cs typeface="IRANSans Medium" panose="020B0506030804020204" pitchFamily="34" charset="-78"/>
              </a:rPr>
              <a:t>افراد عنوان می کنند که </a:t>
            </a:r>
            <a:r>
              <a:rPr lang="fa-IR" sz="4400" spc="-150" dirty="0">
                <a:latin typeface="IRANSans Black" panose="020B0506030804020204" pitchFamily="34" charset="-78"/>
                <a:cs typeface="IRANSans Black" panose="020B0506030804020204" pitchFamily="34" charset="-78"/>
              </a:rPr>
              <a:t>طراحی سایت</a:t>
            </a:r>
            <a:r>
              <a:rPr lang="fa-IR" sz="4400" spc="-150" dirty="0">
                <a:latin typeface="IRANSansWeb Light" panose="02040503050201020203" pitchFamily="18" charset="-78"/>
                <a:cs typeface="IRANSansWeb Light" panose="02040503050201020203" pitchFamily="18" charset="-78"/>
              </a:rPr>
              <a:t>،</a:t>
            </a:r>
            <a:r>
              <a:rPr lang="fa-IR" sz="4400" spc="-150" dirty="0">
                <a:latin typeface="IRANSans Medium" panose="020B0506030804020204" pitchFamily="34" charset="-78"/>
                <a:cs typeface="IRANSans Medium" panose="020B0506030804020204" pitchFamily="34" charset="-78"/>
              </a:rPr>
              <a:t> شرط اول </a:t>
            </a:r>
            <a:r>
              <a:rPr lang="fa-IR" sz="4400" spc="-150" dirty="0">
                <a:latin typeface="IRANSans Black" panose="020B0506030804020204" pitchFamily="34" charset="-78"/>
                <a:cs typeface="IRANSans Black" panose="020B0506030804020204" pitchFamily="34" charset="-78"/>
              </a:rPr>
              <a:t>اعتماد</a:t>
            </a:r>
            <a:r>
              <a:rPr lang="fa-IR" sz="4400" spc="-150" dirty="0">
                <a:latin typeface="IRANSans Medium" panose="020B0506030804020204" pitchFamily="34" charset="-78"/>
                <a:cs typeface="IRANSans Medium" panose="020B0506030804020204" pitchFamily="34" charset="-78"/>
              </a:rPr>
              <a:t> ما به آن شرکت است</a:t>
            </a:r>
            <a:endParaRPr lang="fa-IR" sz="4000" spc="-150" dirty="0">
              <a:latin typeface="IRANSans Medium" panose="020B0506030804020204" pitchFamily="34" charset="-78"/>
              <a:cs typeface="IRANSans Medium" panose="020B0506030804020204" pitchFamily="34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0" y="6487940"/>
            <a:ext cx="3124200" cy="2218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865" y="5821570"/>
            <a:ext cx="1830070" cy="59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580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13743" y="-18255"/>
            <a:ext cx="564515" cy="312420"/>
          </a:xfrm>
          <a:prstGeom prst="rect">
            <a:avLst/>
          </a:prstGeom>
          <a:solidFill>
            <a:srgbClr val="E30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10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2865" y="5755274"/>
            <a:ext cx="1830070" cy="5670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1493" y="2683803"/>
            <a:ext cx="11269014" cy="19543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4400" spc="-150" dirty="0">
                <a:solidFill>
                  <a:srgbClr val="FF0000"/>
                </a:solidFill>
                <a:latin typeface="IRANSans Black" panose="020B0506030804020204" pitchFamily="34" charset="-78"/>
                <a:cs typeface="IRANSans Black" panose="020B0506030804020204" pitchFamily="34" charset="-78"/>
              </a:rPr>
              <a:t>دوستانتان</a:t>
            </a:r>
            <a:r>
              <a:rPr lang="fa-IR" sz="4000" spc="-150" dirty="0">
                <a:latin typeface="IRANSans Black" panose="020B0506030804020204" pitchFamily="34" charset="-78"/>
                <a:cs typeface="IRANSans Black" panose="020B0506030804020204" pitchFamily="34" charset="-78"/>
              </a:rPr>
              <a:t> </a:t>
            </a:r>
            <a:r>
              <a:rPr lang="fa-IR" sz="4000" spc="-150" dirty="0">
                <a:latin typeface="IRANSans Medium" panose="020B0506030804020204" pitchFamily="34" charset="-78"/>
                <a:cs typeface="IRANSans Medium" panose="020B0506030804020204" pitchFamily="34" charset="-78"/>
              </a:rPr>
              <a:t>هم کسب و کارتان را فراموش خواهند کرد</a:t>
            </a:r>
            <a:br>
              <a:rPr lang="en-US" sz="4000" spc="-150" dirty="0">
                <a:latin typeface="IRANSans Medium" panose="020B0506030804020204" pitchFamily="34" charset="-78"/>
                <a:cs typeface="IRANSans Medium" panose="020B0506030804020204" pitchFamily="34" charset="-78"/>
              </a:rPr>
            </a:br>
            <a:endParaRPr lang="fa-IR" sz="4000" spc="-150" dirty="0">
              <a:latin typeface="IRANSans Medium" panose="020B0506030804020204" pitchFamily="34" charset="-78"/>
              <a:cs typeface="IRANSans Medium" panose="020B0506030804020204" pitchFamily="34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1" y="6448865"/>
            <a:ext cx="3124200" cy="22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203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13743" y="-18255"/>
            <a:ext cx="564515" cy="312420"/>
          </a:xfrm>
          <a:prstGeom prst="rect">
            <a:avLst/>
          </a:prstGeom>
          <a:solidFill>
            <a:srgbClr val="E30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10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2865" y="5755274"/>
            <a:ext cx="1830070" cy="5670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3445266"/>
            <a:ext cx="11582400" cy="21005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5400" dirty="0">
                <a:solidFill>
                  <a:srgbClr val="FF0000"/>
                </a:solidFill>
                <a:latin typeface="IRANSans Black" panose="020B0506030804020204" pitchFamily="34" charset="-78"/>
                <a:cs typeface="IRANSans Black" panose="020B0506030804020204" pitchFamily="34" charset="-78"/>
              </a:rPr>
              <a:t>85 تا 90 درصد</a:t>
            </a:r>
            <a:r>
              <a:rPr lang="fa-IR" sz="5400" dirty="0">
                <a:solidFill>
                  <a:srgbClr val="FF0000"/>
                </a:solidFill>
                <a:latin typeface="IRANSans Medium" panose="020B0506030804020204" pitchFamily="34" charset="-78"/>
                <a:cs typeface="IRANSans Medium" panose="020B0506030804020204" pitchFamily="34" charset="-78"/>
              </a:rPr>
              <a:t> </a:t>
            </a:r>
            <a:r>
              <a:rPr lang="fa-IR" sz="3200" spc="-150" dirty="0">
                <a:latin typeface="IRANSans Medium" panose="020B0506030804020204" pitchFamily="34" charset="-78"/>
                <a:cs typeface="IRANSans Medium" panose="020B0506030804020204" pitchFamily="34" charset="-78"/>
              </a:rPr>
              <a:t>بازدید کنندگان سایت ها از طریق موتورهای</a:t>
            </a:r>
          </a:p>
          <a:p>
            <a:pPr algn="ctr">
              <a:lnSpc>
                <a:spcPct val="150000"/>
              </a:lnSpc>
            </a:pPr>
            <a:r>
              <a:rPr lang="fa-IR" sz="3300" spc="-150" dirty="0">
                <a:latin typeface="IRANSans Medium" panose="020B0506030804020204" pitchFamily="34" charset="-78"/>
                <a:cs typeface="IRANSans Medium" panose="020B0506030804020204" pitchFamily="34" charset="-78"/>
              </a:rPr>
              <a:t> جستجوگر آن سایت را پیدا می کنند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1" y="6448865"/>
            <a:ext cx="3124200" cy="22186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1" y="788149"/>
            <a:ext cx="3911599" cy="305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6391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13743" y="-18255"/>
            <a:ext cx="564515" cy="312420"/>
          </a:xfrm>
          <a:prstGeom prst="rect">
            <a:avLst/>
          </a:prstGeom>
          <a:solidFill>
            <a:srgbClr val="E30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3201" y="3142690"/>
            <a:ext cx="11849100" cy="213135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4800" dirty="0">
                <a:solidFill>
                  <a:srgbClr val="FF0000"/>
                </a:solidFill>
                <a:latin typeface="IRANSans Black" panose="020B0506030804020204" pitchFamily="34" charset="-78"/>
                <a:cs typeface="IRANSans Black" panose="020B0506030804020204" pitchFamily="34" charset="-78"/>
              </a:rPr>
              <a:t>82%کاربران</a:t>
            </a:r>
            <a:br>
              <a:rPr lang="fa-IR" sz="4800" dirty="0">
                <a:latin typeface="IRANSans Black" panose="020B0506030804020204" pitchFamily="34" charset="-78"/>
                <a:cs typeface="IRANSans Black" panose="020B0506030804020204" pitchFamily="34" charset="-78"/>
              </a:rPr>
            </a:br>
            <a:r>
              <a:rPr lang="fa-IR" sz="4400" spc="-150" dirty="0">
                <a:latin typeface="IRANSans Medium" panose="020B0506030804020204" pitchFamily="34" charset="-78"/>
                <a:cs typeface="IRANSans Medium" panose="020B0506030804020204" pitchFamily="34" charset="-78"/>
              </a:rPr>
              <a:t>صفحه دوم موتورهای جستجوگر را نمی بینند</a:t>
            </a:r>
            <a:endParaRPr lang="fa-IR" sz="4400" spc="-150" dirty="0">
              <a:solidFill>
                <a:srgbClr val="E30020"/>
              </a:solidFill>
              <a:latin typeface="IRANSans Medium" panose="020B0506030804020204" pitchFamily="34" charset="-78"/>
              <a:cs typeface="IRANSans Medium" panose="020B0506030804020204" pitchFamily="34" charset="-78"/>
            </a:endParaRPr>
          </a:p>
        </p:txBody>
      </p:sp>
      <p:pic>
        <p:nvPicPr>
          <p:cNvPr id="7" name="Content Placeholder 10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2865" y="5755274"/>
            <a:ext cx="1830070" cy="5670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1" y="6448865"/>
            <a:ext cx="3124200" cy="22186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614" y="1181100"/>
            <a:ext cx="1613686" cy="16136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317" y="1047630"/>
            <a:ext cx="1816983" cy="17842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957" y="989245"/>
            <a:ext cx="2268758" cy="213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736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00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619663"/>
            <a:ext cx="11341100" cy="1325563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fa-IR" spc="-150" dirty="0">
                <a:solidFill>
                  <a:schemeClr val="bg1"/>
                </a:solidFill>
                <a:latin typeface="IRANSans Medium" panose="020B0506030804020204" pitchFamily="34" charset="-78"/>
                <a:cs typeface="IRANSans Medium" panose="020B0506030804020204" pitchFamily="34" charset="-78"/>
              </a:rPr>
              <a:t>بهترین جا برای پنهان کردن یک جسد</a:t>
            </a:r>
            <a:br>
              <a:rPr lang="fa-IR" dirty="0">
                <a:solidFill>
                  <a:schemeClr val="bg1"/>
                </a:solidFill>
                <a:latin typeface="IRANSans Black" panose="020B0506030804020204" pitchFamily="34" charset="-78"/>
                <a:cs typeface="IRANSans Black" panose="020B0506030804020204" pitchFamily="34" charset="-78"/>
              </a:rPr>
            </a:br>
            <a:r>
              <a:rPr lang="fa-IR" sz="6600" dirty="0">
                <a:solidFill>
                  <a:schemeClr val="bg1"/>
                </a:solidFill>
                <a:latin typeface="IRANSans Black" panose="020B0506030804020204" pitchFamily="34" charset="-78"/>
                <a:cs typeface="IRANSans Black" panose="020B0506030804020204" pitchFamily="34" charset="-78"/>
              </a:rPr>
              <a:t>صفحه دوم گوگل است</a:t>
            </a:r>
          </a:p>
        </p:txBody>
      </p:sp>
      <p:sp>
        <p:nvSpPr>
          <p:cNvPr id="5" name="Rectangle 4"/>
          <p:cNvSpPr/>
          <p:nvPr/>
        </p:nvSpPr>
        <p:spPr>
          <a:xfrm>
            <a:off x="5813743" y="-18255"/>
            <a:ext cx="564515" cy="312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865" y="5690533"/>
            <a:ext cx="1830070" cy="5954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0" y="6434758"/>
            <a:ext cx="3124200" cy="22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6219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13743" y="-18255"/>
            <a:ext cx="564515" cy="312420"/>
          </a:xfrm>
          <a:prstGeom prst="rect">
            <a:avLst/>
          </a:prstGeom>
          <a:solidFill>
            <a:srgbClr val="E30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10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2865" y="5755274"/>
            <a:ext cx="1830070" cy="5670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1493" y="3014898"/>
            <a:ext cx="11269014" cy="18543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600" spc="-150" dirty="0">
                <a:solidFill>
                  <a:schemeClr val="bg2">
                    <a:lumMod val="25000"/>
                  </a:schemeClr>
                </a:solidFill>
                <a:latin typeface="IRANSans Medium" panose="020B0506030804020204" pitchFamily="34" charset="-78"/>
                <a:cs typeface="IRANSans Medium" panose="020B0506030804020204" pitchFamily="34" charset="-78"/>
              </a:rPr>
              <a:t>گوگل وقتی شما را دوست خواهد داشت</a:t>
            </a:r>
            <a:br>
              <a:rPr lang="fa-IR" sz="3600" spc="-150" dirty="0">
                <a:latin typeface="IRANSans Black" panose="020B0506030804020204" pitchFamily="34" charset="-78"/>
                <a:cs typeface="IRANSans Black" panose="020B0506030804020204" pitchFamily="34" charset="-78"/>
              </a:rPr>
            </a:br>
            <a:r>
              <a:rPr lang="fa-IR" sz="4200" spc="-150" dirty="0">
                <a:solidFill>
                  <a:srgbClr val="FF0000"/>
                </a:solidFill>
                <a:latin typeface="IRANSans Black" panose="020B0506030804020204" pitchFamily="34" charset="-78"/>
                <a:cs typeface="IRANSans Black" panose="020B0506030804020204" pitchFamily="34" charset="-78"/>
              </a:rPr>
              <a:t>که کاربرانتان شما را دوست بدارند</a:t>
            </a:r>
            <a:endParaRPr lang="fa-IR" sz="4200" spc="-150" dirty="0">
              <a:latin typeface="IRANSans Black" panose="020B0506030804020204" pitchFamily="34" charset="-78"/>
              <a:cs typeface="IRANSans Black" panose="020B0506030804020204" pitchFamily="34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1" y="6448865"/>
            <a:ext cx="3124200" cy="22186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887" y="998193"/>
            <a:ext cx="3983513" cy="134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4033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13743" y="-18255"/>
            <a:ext cx="564515" cy="312420"/>
          </a:xfrm>
          <a:prstGeom prst="rect">
            <a:avLst/>
          </a:prstGeom>
          <a:solidFill>
            <a:srgbClr val="E30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10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2865" y="5755274"/>
            <a:ext cx="1830070" cy="5670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3393" y="2557698"/>
            <a:ext cx="11269014" cy="18620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4000" spc="-150" dirty="0">
                <a:latin typeface="IRANSans Medium" panose="020B0506030804020204" pitchFamily="34" charset="-78"/>
                <a:cs typeface="IRANSans Medium" panose="020B0506030804020204" pitchFamily="34" charset="-78"/>
              </a:rPr>
              <a:t>مخاطب امروز یاد گرفته است که</a:t>
            </a:r>
            <a:br>
              <a:rPr lang="fa-IR" sz="4000" dirty="0">
                <a:latin typeface="IRANSans Black" panose="020B0506030804020204" pitchFamily="34" charset="-78"/>
                <a:cs typeface="IRANSans Black" panose="020B0506030804020204" pitchFamily="34" charset="-78"/>
              </a:rPr>
            </a:br>
            <a:r>
              <a:rPr lang="fa-IR" sz="4000" dirty="0">
                <a:latin typeface="IRANSans Black" panose="020B0506030804020204" pitchFamily="34" charset="-78"/>
                <a:cs typeface="IRANSans Black" panose="020B0506030804020204" pitchFamily="34" charset="-78"/>
              </a:rPr>
              <a:t> </a:t>
            </a:r>
            <a:r>
              <a:rPr lang="fa-IR" sz="4000" spc="-150" dirty="0">
                <a:solidFill>
                  <a:srgbClr val="FF0000"/>
                </a:solidFill>
                <a:latin typeface="IRANSans Black" panose="020B0506030804020204" pitchFamily="34" charset="-78"/>
                <a:cs typeface="IRANSans Black" panose="020B0506030804020204" pitchFamily="34" charset="-78"/>
              </a:rPr>
              <a:t>تبلیغات بی ارزش را نادیده بگیرد</a:t>
            </a:r>
            <a:endParaRPr lang="fa-IR" sz="4000" spc="-150" dirty="0">
              <a:latin typeface="IRANSans Black" panose="020B0506030804020204" pitchFamily="34" charset="-78"/>
              <a:cs typeface="IRANSans Black" panose="020B0506030804020204" pitchFamily="34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1" y="6448865"/>
            <a:ext cx="3124200" cy="22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1716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12" y="779462"/>
            <a:ext cx="4829175" cy="50958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813743" y="-18255"/>
            <a:ext cx="564515" cy="312420"/>
          </a:xfrm>
          <a:prstGeom prst="rect">
            <a:avLst/>
          </a:prstGeom>
          <a:solidFill>
            <a:srgbClr val="E30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10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2865" y="5755274"/>
            <a:ext cx="1830070" cy="5670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5893" y="3218277"/>
            <a:ext cx="11269014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5400" spc="-150" dirty="0">
                <a:solidFill>
                  <a:srgbClr val="FF0000"/>
                </a:solidFill>
                <a:latin typeface="IRANSans Black" panose="020B0506030804020204" pitchFamily="34" charset="-78"/>
                <a:cs typeface="IRANSans Black" panose="020B0506030804020204" pitchFamily="34" charset="-78"/>
              </a:rPr>
              <a:t>86% افراد</a:t>
            </a:r>
            <a:r>
              <a:rPr lang="en-US" sz="5400" dirty="0">
                <a:latin typeface="IRANSans Black" panose="020B0506030804020204" pitchFamily="34" charset="-78"/>
                <a:cs typeface="IRANSans Black" panose="020B0506030804020204" pitchFamily="34" charset="-78"/>
              </a:rPr>
              <a:t> </a:t>
            </a:r>
            <a:r>
              <a:rPr lang="fa-IR" sz="3000" spc="-150" dirty="0">
                <a:latin typeface="IRANSans Medium" panose="020B0506030804020204" pitchFamily="34" charset="-78"/>
                <a:cs typeface="IRANSans Medium" panose="020B0506030804020204" pitchFamily="34" charset="-78"/>
              </a:rPr>
              <a:t>کانال های</a:t>
            </a:r>
            <a:endParaRPr lang="en-US" sz="3000" spc="-150" dirty="0">
              <a:latin typeface="IRANSans Medium" panose="020B0506030804020204" pitchFamily="34" charset="-78"/>
              <a:cs typeface="IRANSans Medium" panose="020B0506030804020204" pitchFamily="34" charset="-78"/>
            </a:endParaRPr>
          </a:p>
          <a:p>
            <a:r>
              <a:rPr lang="fa-IR" sz="3000" spc="-150" dirty="0">
                <a:latin typeface="IRANSans Medium" panose="020B0506030804020204" pitchFamily="34" charset="-78"/>
                <a:cs typeface="IRANSans Medium" panose="020B0506030804020204" pitchFamily="34" charset="-78"/>
              </a:rPr>
              <a:t> تلویزیونی را در هنگام تبلیغات عوض می کنند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1" y="6448865"/>
            <a:ext cx="3124200" cy="22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3870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00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2657763"/>
            <a:ext cx="11125200" cy="1325563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fa-IR" sz="4800" spc="-150" dirty="0">
                <a:solidFill>
                  <a:schemeClr val="bg1"/>
                </a:solidFill>
                <a:latin typeface="IRANSans Black" panose="020B0506030804020204" pitchFamily="34" charset="-78"/>
                <a:cs typeface="IRANSans Black" panose="020B0506030804020204" pitchFamily="34" charset="-78"/>
              </a:rPr>
              <a:t>بازاریابی محتوا و بازاریابی جاذبه ای</a:t>
            </a:r>
            <a:br>
              <a:rPr lang="fa-IR" spc="-150" dirty="0">
                <a:solidFill>
                  <a:schemeClr val="bg1"/>
                </a:solidFill>
                <a:latin typeface="IRANSans Black" panose="020B0506030804020204" pitchFamily="34" charset="-78"/>
                <a:cs typeface="IRANSans Black" panose="020B0506030804020204" pitchFamily="34" charset="-78"/>
              </a:rPr>
            </a:br>
            <a:r>
              <a:rPr lang="fa-IR" sz="4000" spc="-150" dirty="0">
                <a:solidFill>
                  <a:schemeClr val="bg1"/>
                </a:solidFill>
                <a:latin typeface="IRANSans Medium" panose="020B0506030804020204" pitchFamily="34" charset="-78"/>
                <a:cs typeface="IRANSans Medium" panose="020B0506030804020204" pitchFamily="34" charset="-78"/>
              </a:rPr>
              <a:t>در هم تنیده با بازاریابی از طریق موتورهای جستجوگر</a:t>
            </a:r>
          </a:p>
        </p:txBody>
      </p:sp>
      <p:sp>
        <p:nvSpPr>
          <p:cNvPr id="5" name="Rectangle 4"/>
          <p:cNvSpPr/>
          <p:nvPr/>
        </p:nvSpPr>
        <p:spPr>
          <a:xfrm>
            <a:off x="5813743" y="-18255"/>
            <a:ext cx="564515" cy="312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865" y="5690533"/>
            <a:ext cx="1830070" cy="5954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0" y="6434758"/>
            <a:ext cx="3124200" cy="22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447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13743" y="-18255"/>
            <a:ext cx="564515" cy="312420"/>
          </a:xfrm>
          <a:prstGeom prst="rect">
            <a:avLst/>
          </a:prstGeom>
          <a:solidFill>
            <a:srgbClr val="E30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10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2865" y="5755274"/>
            <a:ext cx="1830070" cy="5670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05815" y="1600892"/>
            <a:ext cx="10380370" cy="32778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6600" spc="-150" dirty="0">
                <a:solidFill>
                  <a:srgbClr val="FF0000"/>
                </a:solidFill>
                <a:latin typeface="IRANSans Black" panose="020B0506030804020204" pitchFamily="34" charset="-78"/>
                <a:cs typeface="IRANSans Black" panose="020B0506030804020204" pitchFamily="34" charset="-78"/>
              </a:rPr>
              <a:t>بازاریابی </a:t>
            </a:r>
            <a:endParaRPr lang="en-US" sz="6600" spc="-150" dirty="0">
              <a:solidFill>
                <a:srgbClr val="FF0000"/>
              </a:solidFill>
              <a:latin typeface="IRANSans Black" panose="020B0506030804020204" pitchFamily="34" charset="-78"/>
              <a:cs typeface="IRANSans Black" panose="020B0506030804020204" pitchFamily="34" charset="-78"/>
            </a:endParaRPr>
          </a:p>
          <a:p>
            <a:pPr algn="ctr">
              <a:lnSpc>
                <a:spcPct val="150000"/>
              </a:lnSpc>
            </a:pPr>
            <a:r>
              <a:rPr lang="fa-IR" sz="4400" spc="-150" dirty="0">
                <a:solidFill>
                  <a:schemeClr val="bg2">
                    <a:lumMod val="50000"/>
                  </a:schemeClr>
                </a:solidFill>
                <a:latin typeface="IRANSans Medium" panose="020B0506030804020204" pitchFamily="34" charset="-78"/>
                <a:cs typeface="IRANSans Medium" panose="020B0506030804020204" pitchFamily="34" charset="-78"/>
              </a:rPr>
              <a:t>همه چیز است، همه چیز بازاریابی است</a:t>
            </a:r>
            <a:br>
              <a:rPr lang="fa-IR" sz="2800" spc="-150" dirty="0">
                <a:solidFill>
                  <a:srgbClr val="FF0000"/>
                </a:solidFill>
                <a:latin typeface="IRANSans Black" panose="020B0506030804020204" pitchFamily="34" charset="-78"/>
                <a:cs typeface="IRANSans Black" panose="020B0506030804020204" pitchFamily="34" charset="-78"/>
              </a:rPr>
            </a:br>
            <a:r>
              <a:rPr lang="fa-IR" sz="2800" spc="-150" dirty="0">
                <a:latin typeface="IRANSansWeb" panose="02040503050201020203" pitchFamily="18" charset="-78"/>
                <a:cs typeface="IRANSansWeb" panose="02040503050201020203" pitchFamily="18" charset="-78"/>
              </a:rPr>
              <a:t>فیلیپ کاتلر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1" y="6448865"/>
            <a:ext cx="3124200" cy="22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5265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13743" y="-18255"/>
            <a:ext cx="564515" cy="312420"/>
          </a:xfrm>
          <a:prstGeom prst="rect">
            <a:avLst/>
          </a:prstGeom>
          <a:solidFill>
            <a:srgbClr val="E30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10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2865" y="5755274"/>
            <a:ext cx="1830070" cy="5670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1493" y="2658045"/>
            <a:ext cx="11269014" cy="20390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4400" spc="-150" dirty="0">
                <a:solidFill>
                  <a:srgbClr val="E30020"/>
                </a:solidFill>
                <a:latin typeface="IRANSans Black" panose="020B0506030804020204" pitchFamily="34" charset="-78"/>
                <a:cs typeface="IRANSans Black" panose="020B0506030804020204" pitchFamily="34" charset="-78"/>
              </a:rPr>
              <a:t>بازاریابی محتوا </a:t>
            </a:r>
            <a:r>
              <a:rPr lang="fa-IR" sz="4400" spc="-150" dirty="0">
                <a:latin typeface="IRANSans Medium" panose="020B0506030804020204" pitchFamily="34" charset="-78"/>
                <a:cs typeface="IRANSans Medium" panose="020B0506030804020204" pitchFamily="34" charset="-78"/>
              </a:rPr>
              <a:t>تا سال </a:t>
            </a:r>
            <a:r>
              <a:rPr lang="fa-IR" sz="4400" spc="-150" dirty="0">
                <a:solidFill>
                  <a:srgbClr val="E30020"/>
                </a:solidFill>
                <a:latin typeface="IRANSans Black" panose="020B0506030804020204" pitchFamily="34" charset="-78"/>
                <a:cs typeface="IRANSans Black" panose="020B0506030804020204" pitchFamily="34" charset="-78"/>
              </a:rPr>
              <a:t>2020</a:t>
            </a:r>
            <a:r>
              <a:rPr lang="fa-IR" sz="4400" spc="-150" dirty="0">
                <a:latin typeface="IRANSans Black" panose="020B0506030804020204" pitchFamily="34" charset="-78"/>
                <a:cs typeface="IRANSans Black" panose="020B0506030804020204" pitchFamily="34" charset="-78"/>
              </a:rPr>
              <a:t> </a:t>
            </a:r>
            <a:r>
              <a:rPr lang="fa-IR" sz="4400" spc="-150" dirty="0">
                <a:latin typeface="IRANSans Medium" panose="020B0506030804020204" pitchFamily="34" charset="-78"/>
                <a:cs typeface="IRANSans Medium" panose="020B0506030804020204" pitchFamily="34" charset="-78"/>
              </a:rPr>
              <a:t>حرف اول در بازاریابی اینترنتی را خواهد زد</a:t>
            </a:r>
            <a:endParaRPr lang="fa-IR" sz="3200" spc="-150" dirty="0">
              <a:solidFill>
                <a:schemeClr val="bg1">
                  <a:lumMod val="65000"/>
                </a:schemeClr>
              </a:solidFill>
              <a:latin typeface="IRANSans Medium" panose="020B0506030804020204" pitchFamily="34" charset="-78"/>
              <a:cs typeface="IRANSans Medium" panose="020B0506030804020204" pitchFamily="34" charset="-7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1" y="6448865"/>
            <a:ext cx="3124200" cy="22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9142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13743" y="-18255"/>
            <a:ext cx="564515" cy="312420"/>
          </a:xfrm>
          <a:prstGeom prst="rect">
            <a:avLst/>
          </a:prstGeom>
          <a:solidFill>
            <a:srgbClr val="E30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10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2865" y="5755274"/>
            <a:ext cx="1830070" cy="5670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1493" y="1780797"/>
            <a:ext cx="11269014" cy="263149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2800" spc="-150" dirty="0">
                <a:latin typeface="IRANSans Medium" panose="020B0506030804020204" pitchFamily="34" charset="-78"/>
                <a:cs typeface="IRANSans Medium" panose="020B0506030804020204" pitchFamily="34" charset="-78"/>
              </a:rPr>
              <a:t>بازاریابی محتوا، فراهم کردن و به اشتراک گذاشتن </a:t>
            </a:r>
            <a:r>
              <a:rPr lang="fa-IR" sz="5400" spc="-150" dirty="0">
                <a:solidFill>
                  <a:srgbClr val="FF0000"/>
                </a:solidFill>
                <a:latin typeface="IRANSans Black" panose="020B0506030804020204" pitchFamily="34" charset="-78"/>
                <a:cs typeface="IRANSans Black" panose="020B0506030804020204" pitchFamily="34" charset="-78"/>
              </a:rPr>
              <a:t>محتوایی ارزشمند</a:t>
            </a:r>
            <a:br>
              <a:rPr lang="fa-IR" sz="5400" spc="-150" dirty="0">
                <a:latin typeface="IRANSans Black" panose="020B0506030804020204" pitchFamily="34" charset="-78"/>
                <a:cs typeface="IRANSans Black" panose="020B0506030804020204" pitchFamily="34" charset="-78"/>
              </a:rPr>
            </a:br>
            <a:r>
              <a:rPr lang="fa-IR" sz="2800" spc="-150" dirty="0">
                <a:latin typeface="IRANSans Medium" panose="020B0506030804020204" pitchFamily="34" charset="-78"/>
                <a:cs typeface="IRANSans Medium" panose="020B0506030804020204" pitchFamily="34" charset="-78"/>
              </a:rPr>
              <a:t>برای جذب مشتری بالقوه و تبدیل آنها به مشتری و در نهایت تبدیل مشتری به خریدار دائمی و وفادار است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1" y="6448865"/>
            <a:ext cx="3124200" cy="22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7247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13743" y="-18255"/>
            <a:ext cx="564515" cy="312420"/>
          </a:xfrm>
          <a:prstGeom prst="rect">
            <a:avLst/>
          </a:prstGeom>
          <a:solidFill>
            <a:srgbClr val="E30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10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2865" y="5755274"/>
            <a:ext cx="1830070" cy="5670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1493" y="2034797"/>
            <a:ext cx="11269014" cy="249299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2400" spc="-150" dirty="0">
                <a:latin typeface="IRANSans Medium" panose="020B0506030804020204" pitchFamily="34" charset="-78"/>
                <a:cs typeface="IRANSans Medium" panose="020B0506030804020204" pitchFamily="34" charset="-78"/>
              </a:rPr>
              <a:t>مشتریان را همراهی می کنید تا </a:t>
            </a:r>
            <a:br>
              <a:rPr lang="fa-IR" sz="2400" spc="-150" dirty="0">
                <a:latin typeface="IRANSans Medium" panose="020B0506030804020204" pitchFamily="34" charset="-78"/>
                <a:cs typeface="IRANSans Medium" panose="020B0506030804020204" pitchFamily="34" charset="-78"/>
              </a:rPr>
            </a:br>
            <a:r>
              <a:rPr lang="fa-IR" sz="4000" spc="-150" dirty="0">
                <a:solidFill>
                  <a:srgbClr val="FF0000"/>
                </a:solidFill>
                <a:latin typeface="IRANSans Black" panose="020B0506030804020204" pitchFamily="34" charset="-78"/>
                <a:cs typeface="IRANSans Black" panose="020B0506030804020204" pitchFamily="34" charset="-78"/>
              </a:rPr>
              <a:t>شما را بشناسند، دوستتان بدارند و به شما اعتماد کنند</a:t>
            </a:r>
            <a:br>
              <a:rPr lang="fa-IR" sz="2400" spc="-150" dirty="0">
                <a:latin typeface="IRANSans Medium" panose="020B0506030804020204" pitchFamily="34" charset="-78"/>
                <a:cs typeface="IRANSans Medium" panose="020B0506030804020204" pitchFamily="34" charset="-78"/>
              </a:rPr>
            </a:br>
            <a:r>
              <a:rPr lang="fa-IR" sz="2400" spc="-150" dirty="0">
                <a:latin typeface="IRANSans Medium" panose="020B0506030804020204" pitchFamily="34" charset="-78"/>
                <a:cs typeface="IRANSans Medium" panose="020B0506030804020204" pitchFamily="34" charset="-78"/>
              </a:rPr>
              <a:t>آنها را درباره محصول خود </a:t>
            </a:r>
            <a:r>
              <a:rPr lang="fa-IR" sz="4000" spc="-150" dirty="0">
                <a:solidFill>
                  <a:srgbClr val="FF0000"/>
                </a:solidFill>
                <a:latin typeface="IRANSans Black" panose="020B0506030804020204" pitchFamily="34" charset="-78"/>
                <a:cs typeface="IRANSans Black" panose="020B0506030804020204" pitchFamily="34" charset="-78"/>
              </a:rPr>
              <a:t>آموزش</a:t>
            </a:r>
            <a:r>
              <a:rPr lang="fa-IR" sz="2400" spc="-150" dirty="0">
                <a:latin typeface="IRANSans Medium" panose="020B0506030804020204" pitchFamily="34" charset="-78"/>
                <a:cs typeface="IRANSans Medium" panose="020B0506030804020204" pitchFamily="34" charset="-78"/>
              </a:rPr>
              <a:t> می دهید و نهایتا با کسب و کار خود </a:t>
            </a:r>
            <a:r>
              <a:rPr lang="fa-IR" sz="4000" spc="-150" dirty="0">
                <a:solidFill>
                  <a:srgbClr val="FF0000"/>
                </a:solidFill>
                <a:latin typeface="IRANSans Black" panose="020B0506030804020204" pitchFamily="34" charset="-78"/>
                <a:cs typeface="IRANSans Black" panose="020B0506030804020204" pitchFamily="34" charset="-78"/>
              </a:rPr>
              <a:t>درگیر</a:t>
            </a:r>
            <a:r>
              <a:rPr lang="fa-IR" sz="2400" spc="-150" dirty="0">
                <a:latin typeface="IRANSans Medium" panose="020B0506030804020204" pitchFamily="34" charset="-78"/>
                <a:cs typeface="IRANSans Medium" panose="020B0506030804020204" pitchFamily="34" charset="-78"/>
              </a:rPr>
              <a:t> می کنید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1" y="6448865"/>
            <a:ext cx="3124200" cy="22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0598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13743" y="-18255"/>
            <a:ext cx="564515" cy="312420"/>
          </a:xfrm>
          <a:prstGeom prst="rect">
            <a:avLst/>
          </a:prstGeom>
          <a:solidFill>
            <a:srgbClr val="E30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10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2865" y="5755274"/>
            <a:ext cx="1830070" cy="5670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88999" y="3538104"/>
            <a:ext cx="10312401" cy="243143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fa-IR" sz="4400" spc="-150" dirty="0">
                <a:solidFill>
                  <a:srgbClr val="FF0000"/>
                </a:solidFill>
                <a:latin typeface="IRANSans Black" panose="020B0506030804020204" pitchFamily="34" charset="-78"/>
                <a:cs typeface="IRANSans Black" panose="020B0506030804020204" pitchFamily="34" charset="-78"/>
              </a:rPr>
              <a:t>بازاریابی محتوا:</a:t>
            </a:r>
            <a:r>
              <a:rPr lang="fa-IR" sz="4000" spc="-150" dirty="0">
                <a:latin typeface="IRANSans Medium" panose="020B0506030804020204" pitchFamily="34" charset="-78"/>
                <a:cs typeface="IRANSans Medium" panose="020B0506030804020204" pitchFamily="34" charset="-78"/>
              </a:rPr>
              <a:t> </a:t>
            </a:r>
            <a:r>
              <a:rPr lang="fa-IR" sz="2800" spc="-150" dirty="0">
                <a:latin typeface="IRANSans Medium" panose="020B0506030804020204" pitchFamily="34" charset="-78"/>
                <a:cs typeface="IRANSans Medium" panose="020B0506030804020204" pitchFamily="34" charset="-78"/>
              </a:rPr>
              <a:t>آلبوم من رو به رایگان گوش کنید، امیدوارم خوشتون بیاد</a:t>
            </a:r>
            <a:endParaRPr lang="en-US" sz="2800" spc="-150" dirty="0">
              <a:latin typeface="IRANSans Medium" panose="020B0506030804020204" pitchFamily="34" charset="-78"/>
              <a:cs typeface="IRANSans Medium" panose="020B0506030804020204" pitchFamily="34" charset="-78"/>
            </a:endParaRPr>
          </a:p>
          <a:p>
            <a:r>
              <a:rPr lang="fa-IR" sz="4400" spc="-150" dirty="0">
                <a:solidFill>
                  <a:srgbClr val="FF0000"/>
                </a:solidFill>
                <a:latin typeface="IRANSans Black" panose="020B0506030804020204" pitchFamily="34" charset="-78"/>
                <a:cs typeface="IRANSans Black" panose="020B0506030804020204" pitchFamily="34" charset="-78"/>
              </a:rPr>
              <a:t>بازاریابی سنتی</a:t>
            </a:r>
            <a:r>
              <a:rPr lang="en-US" sz="4400" dirty="0">
                <a:solidFill>
                  <a:srgbClr val="FF0000"/>
                </a:solidFill>
                <a:latin typeface="IRANSans Black" panose="020B0506030804020204" pitchFamily="34" charset="-78"/>
                <a:cs typeface="IRANSans Black" panose="020B0506030804020204" pitchFamily="34" charset="-78"/>
              </a:rPr>
              <a:t>:</a:t>
            </a:r>
            <a:r>
              <a:rPr lang="fa-IR" sz="4400" dirty="0">
                <a:solidFill>
                  <a:srgbClr val="FF0000"/>
                </a:solidFill>
                <a:latin typeface="IRANSans Medium" panose="020B0506030804020204" pitchFamily="34" charset="-78"/>
                <a:cs typeface="IRANSans Medium" panose="020B0506030804020204" pitchFamily="34" charset="-78"/>
              </a:rPr>
              <a:t> </a:t>
            </a:r>
            <a:r>
              <a:rPr lang="fa-IR" sz="2800" spc="-150" dirty="0">
                <a:latin typeface="IRANSans Medium" panose="020B0506030804020204" pitchFamily="34" charset="-78"/>
                <a:cs typeface="IRANSans Medium" panose="020B0506030804020204" pitchFamily="34" charset="-78"/>
              </a:rPr>
              <a:t>من فلانی هستم،آلبوم من را خرید کنید</a:t>
            </a:r>
            <a:endParaRPr lang="en-US" sz="2800" spc="-150" dirty="0">
              <a:latin typeface="IRANSans Medium" panose="020B0506030804020204" pitchFamily="34" charset="-78"/>
              <a:cs typeface="IRANSans Medium" panose="020B0506030804020204" pitchFamily="34" charset="-78"/>
            </a:endParaRPr>
          </a:p>
          <a:p>
            <a:pPr>
              <a:lnSpc>
                <a:spcPct val="150000"/>
              </a:lnSpc>
            </a:pPr>
            <a:endParaRPr lang="fa-IR" sz="2800" spc="-150" dirty="0">
              <a:latin typeface="IRANSans Medium" panose="020B0506030804020204" pitchFamily="34" charset="-78"/>
              <a:cs typeface="IRANSans Medium" panose="020B0506030804020204" pitchFamily="34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1" y="6448865"/>
            <a:ext cx="3124200" cy="2218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195" y="593769"/>
            <a:ext cx="2870541" cy="2870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7148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13743" y="-18255"/>
            <a:ext cx="564515" cy="312420"/>
          </a:xfrm>
          <a:prstGeom prst="rect">
            <a:avLst/>
          </a:prstGeom>
          <a:solidFill>
            <a:srgbClr val="E30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10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2865" y="5755274"/>
            <a:ext cx="1830070" cy="5670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1493" y="2384169"/>
            <a:ext cx="11269014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200" spc="-150" dirty="0">
                <a:latin typeface="IRANSans Medium" panose="020B0506030804020204" pitchFamily="34" charset="-78"/>
                <a:cs typeface="IRANSans Medium" panose="020B0506030804020204" pitchFamily="34" charset="-78"/>
              </a:rPr>
              <a:t>شرکت هایی که در هر ماه 15 بار مطلب در </a:t>
            </a:r>
            <a:r>
              <a:rPr lang="fa-IR" sz="4000" spc="-150" dirty="0">
                <a:solidFill>
                  <a:srgbClr val="E30020"/>
                </a:solidFill>
                <a:latin typeface="IRANSans Black" panose="020B0506030804020204" pitchFamily="34" charset="-78"/>
                <a:cs typeface="IRANSans Black" panose="020B0506030804020204" pitchFamily="34" charset="-78"/>
              </a:rPr>
              <a:t>وبلاگ</a:t>
            </a:r>
            <a:r>
              <a:rPr lang="fa-IR" sz="3200" spc="-150" dirty="0">
                <a:latin typeface="IRANSans Medium" panose="020B0506030804020204" pitchFamily="34" charset="-78"/>
                <a:cs typeface="IRANSans Medium" panose="020B0506030804020204" pitchFamily="34" charset="-78"/>
              </a:rPr>
              <a:t> خود منتشر می کنند</a:t>
            </a:r>
            <a:br>
              <a:rPr lang="fa-IR" sz="3200" spc="-150" dirty="0">
                <a:latin typeface="IRANSans Medium" panose="020B0506030804020204" pitchFamily="34" charset="-78"/>
                <a:cs typeface="IRANSans Medium" panose="020B0506030804020204" pitchFamily="34" charset="-78"/>
              </a:rPr>
            </a:br>
            <a:r>
              <a:rPr lang="fa-IR" sz="4000" spc="-150" dirty="0">
                <a:solidFill>
                  <a:srgbClr val="FF0000"/>
                </a:solidFill>
                <a:latin typeface="IRANSans Black" panose="020B0506030804020204" pitchFamily="34" charset="-78"/>
                <a:cs typeface="IRANSans Black" panose="020B0506030804020204" pitchFamily="34" charset="-78"/>
              </a:rPr>
              <a:t>5 برابر</a:t>
            </a:r>
            <a:r>
              <a:rPr lang="fa-IR" sz="4000" spc="-150" dirty="0">
                <a:latin typeface="IRANSans Black" panose="020B0506030804020204" pitchFamily="34" charset="-78"/>
                <a:cs typeface="IRANSans Black" panose="020B0506030804020204" pitchFamily="34" charset="-78"/>
              </a:rPr>
              <a:t> </a:t>
            </a:r>
            <a:r>
              <a:rPr lang="fa-IR" sz="3200" spc="-150" dirty="0">
                <a:latin typeface="IRANSans Medium" panose="020B0506030804020204" pitchFamily="34" charset="-78"/>
                <a:cs typeface="IRANSans Medium" panose="020B0506030804020204" pitchFamily="34" charset="-78"/>
              </a:rPr>
              <a:t>بیشتر از شرکت های فاقد وبلاگ بازدید کننده دارند</a:t>
            </a:r>
            <a:endParaRPr lang="fa-IR" sz="2800" spc="-150" dirty="0">
              <a:latin typeface="IRANSans Medium" panose="020B0506030804020204" pitchFamily="34" charset="-78"/>
              <a:cs typeface="IRANSans Medium" panose="020B0506030804020204" pitchFamily="34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1" y="6448865"/>
            <a:ext cx="3124200" cy="22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7439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13743" y="-18255"/>
            <a:ext cx="564515" cy="312420"/>
          </a:xfrm>
          <a:prstGeom prst="rect">
            <a:avLst/>
          </a:prstGeom>
          <a:solidFill>
            <a:srgbClr val="E30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10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2865" y="5755274"/>
            <a:ext cx="1830070" cy="5670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1493" y="2529255"/>
            <a:ext cx="11269014" cy="123495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600" spc="-150" dirty="0">
                <a:latin typeface="IRANSans Medium" panose="020B0506030804020204" pitchFamily="34" charset="-78"/>
                <a:cs typeface="IRANSans Medium" panose="020B0506030804020204" pitchFamily="34" charset="-78"/>
              </a:rPr>
              <a:t>بازاریابی محتوا </a:t>
            </a:r>
            <a:r>
              <a:rPr lang="fa-IR" sz="5400" spc="-150" dirty="0">
                <a:solidFill>
                  <a:srgbClr val="FF0000"/>
                </a:solidFill>
                <a:latin typeface="IRANSans Black" panose="020B0506030804020204" pitchFamily="34" charset="-78"/>
                <a:cs typeface="IRANSans Black" panose="020B0506030804020204" pitchFamily="34" charset="-78"/>
              </a:rPr>
              <a:t>62% </a:t>
            </a:r>
            <a:r>
              <a:rPr lang="fa-IR" sz="3600" spc="-150" dirty="0">
                <a:latin typeface="IRANSans Medium" panose="020B0506030804020204" pitchFamily="34" charset="-78"/>
                <a:cs typeface="IRANSans Medium" panose="020B0506030804020204" pitchFamily="34" charset="-78"/>
              </a:rPr>
              <a:t>کمتر از بازاریابی سنتی ایجاد هزینه می کند</a:t>
            </a:r>
            <a:endParaRPr lang="fa-IR" sz="3600" spc="-150" dirty="0">
              <a:solidFill>
                <a:schemeClr val="bg1">
                  <a:lumMod val="65000"/>
                </a:schemeClr>
              </a:solidFill>
              <a:latin typeface="IRANSans Medium" panose="020B0506030804020204" pitchFamily="34" charset="-78"/>
              <a:cs typeface="IRANSans Medium" panose="020B0506030804020204" pitchFamily="34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1" y="6448865"/>
            <a:ext cx="3124200" cy="22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9752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13743" y="-18255"/>
            <a:ext cx="564515" cy="312420"/>
          </a:xfrm>
          <a:prstGeom prst="rect">
            <a:avLst/>
          </a:prstGeom>
          <a:solidFill>
            <a:srgbClr val="E30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10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2865" y="5755274"/>
            <a:ext cx="1830070" cy="5670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1493" y="3735523"/>
            <a:ext cx="11269014" cy="9387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4000" spc="-150" dirty="0">
                <a:solidFill>
                  <a:srgbClr val="FF0000"/>
                </a:solidFill>
                <a:latin typeface="IRANSans Black" panose="020B0506030804020204" pitchFamily="34" charset="-78"/>
                <a:cs typeface="IRANSans Black" panose="020B0506030804020204" pitchFamily="34" charset="-78"/>
              </a:rPr>
              <a:t>دست از فروختن بردارید و به مردم کمک کنید</a:t>
            </a:r>
            <a:endParaRPr lang="fa-IR" sz="4000" spc="-150" dirty="0">
              <a:latin typeface="IRANSans Black" panose="020B0506030804020204" pitchFamily="34" charset="-78"/>
              <a:cs typeface="IRANSans Black" panose="020B0506030804020204" pitchFamily="34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1" y="6448865"/>
            <a:ext cx="3124200" cy="22186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448757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7266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00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280" y="2426657"/>
            <a:ext cx="11000705" cy="1682417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fa-IR" spc="-150" dirty="0">
                <a:solidFill>
                  <a:schemeClr val="bg1"/>
                </a:solidFill>
                <a:latin typeface="IRANSans Black" panose="020B0506030804020204" pitchFamily="34" charset="-78"/>
                <a:cs typeface="IRANSans Black" panose="020B0506030804020204" pitchFamily="34" charset="-78"/>
              </a:rPr>
              <a:t>بازاریابی از طریق جوامع مجازی</a:t>
            </a:r>
          </a:p>
        </p:txBody>
      </p:sp>
      <p:sp>
        <p:nvSpPr>
          <p:cNvPr id="5" name="Rectangle 4"/>
          <p:cNvSpPr/>
          <p:nvPr/>
        </p:nvSpPr>
        <p:spPr>
          <a:xfrm>
            <a:off x="5813743" y="-18255"/>
            <a:ext cx="564515" cy="312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865" y="5690533"/>
            <a:ext cx="1830070" cy="5954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0" y="6434758"/>
            <a:ext cx="3124200" cy="22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2331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13743" y="-18255"/>
            <a:ext cx="564515" cy="312420"/>
          </a:xfrm>
          <a:prstGeom prst="rect">
            <a:avLst/>
          </a:prstGeom>
          <a:solidFill>
            <a:srgbClr val="E30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10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2865" y="5755274"/>
            <a:ext cx="1830070" cy="5670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1" y="6448865"/>
            <a:ext cx="3124200" cy="22186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207" y="622300"/>
            <a:ext cx="5575300" cy="55753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41618" y="2362850"/>
            <a:ext cx="7508383" cy="21075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" name="TextBox 7"/>
          <p:cNvSpPr txBox="1"/>
          <p:nvPr/>
        </p:nvSpPr>
        <p:spPr>
          <a:xfrm>
            <a:off x="876299" y="2515249"/>
            <a:ext cx="7222901" cy="15081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3200" spc="-150" dirty="0">
                <a:latin typeface="IRANSans Medium" panose="020B0506030804020204" pitchFamily="34" charset="-78"/>
                <a:cs typeface="IRANSans Medium" panose="020B0506030804020204" pitchFamily="34" charset="-78"/>
              </a:rPr>
              <a:t>کاربران اینترنت روزانه حدود</a:t>
            </a:r>
            <a:r>
              <a:rPr lang="ar-AE" sz="3200" spc="-150" dirty="0">
                <a:solidFill>
                  <a:srgbClr val="FF0000"/>
                </a:solidFill>
                <a:latin typeface="IRANSans Medium" panose="020B0506030804020204" pitchFamily="34" charset="-78"/>
                <a:cs typeface="IRANSans Medium" panose="020B0506030804020204" pitchFamily="34" charset="-78"/>
              </a:rPr>
              <a:t> </a:t>
            </a:r>
            <a:r>
              <a:rPr lang="ar-AE" sz="6000" spc="-150" dirty="0">
                <a:solidFill>
                  <a:srgbClr val="FF0000"/>
                </a:solidFill>
                <a:latin typeface="IRANSans Black" panose="020B0506030804020204" pitchFamily="34" charset="-78"/>
                <a:cs typeface="IRANSans Black" panose="020B0506030804020204" pitchFamily="34" charset="-78"/>
              </a:rPr>
              <a:t>۲ ساعت </a:t>
            </a:r>
            <a:r>
              <a:rPr lang="ar-AE" sz="3200" spc="-150" dirty="0">
                <a:latin typeface="IRANSans Medium" panose="020B0506030804020204" pitchFamily="34" charset="-78"/>
                <a:cs typeface="IRANSans Medium" panose="020B0506030804020204" pitchFamily="34" charset="-78"/>
              </a:rPr>
              <a:t>را </a:t>
            </a:r>
            <a:endParaRPr lang="fa-IR" sz="3200" spc="-150" dirty="0">
              <a:latin typeface="IRANSans Medium" panose="020B0506030804020204" pitchFamily="34" charset="-78"/>
              <a:cs typeface="IRANSans Medium" panose="020B0506030804020204" pitchFamily="34" charset="-78"/>
            </a:endParaRPr>
          </a:p>
          <a:p>
            <a:r>
              <a:rPr lang="ar-AE" sz="3200" spc="-150" dirty="0">
                <a:latin typeface="IRANSans Medium" panose="020B0506030804020204" pitchFamily="34" charset="-78"/>
                <a:cs typeface="IRANSans Medium" panose="020B0506030804020204" pitchFamily="34" charset="-78"/>
              </a:rPr>
              <a:t>برای مرور رسانه‌های اجتماعی خود صرف می‌کنند</a:t>
            </a:r>
            <a:endParaRPr lang="fa-IR" sz="2800" spc="-150" dirty="0">
              <a:solidFill>
                <a:srgbClr val="E30020"/>
              </a:solidFill>
              <a:latin typeface="IRANSans Medium" panose="020B0506030804020204" pitchFamily="34" charset="-78"/>
              <a:cs typeface="IRANSans Medium" panose="020B0506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461391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13743" y="-18255"/>
            <a:ext cx="564515" cy="312420"/>
          </a:xfrm>
          <a:prstGeom prst="rect">
            <a:avLst/>
          </a:prstGeom>
          <a:solidFill>
            <a:srgbClr val="E30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10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2865" y="5755274"/>
            <a:ext cx="1830070" cy="5670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13346" y="2317471"/>
            <a:ext cx="10691254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4800" spc="-150" dirty="0">
                <a:solidFill>
                  <a:srgbClr val="FF0000"/>
                </a:solidFill>
                <a:latin typeface="IRANSans Black" panose="020B0506030804020204" pitchFamily="34" charset="-78"/>
                <a:cs typeface="IRANSans Black" panose="020B0506030804020204" pitchFamily="34" charset="-78"/>
              </a:rPr>
              <a:t>90% کاربران</a:t>
            </a:r>
            <a:br>
              <a:rPr lang="fa-IR" sz="4400" spc="-150" dirty="0">
                <a:latin typeface="IRANSans Medium" panose="020B0506030804020204" pitchFamily="34" charset="-78"/>
                <a:cs typeface="IRANSans Medium" panose="020B0506030804020204" pitchFamily="34" charset="-78"/>
              </a:rPr>
            </a:br>
            <a:r>
              <a:rPr lang="fa-IR" sz="3200" spc="-150" dirty="0">
                <a:latin typeface="IRANSans Medium" panose="020B0506030804020204" pitchFamily="34" charset="-78"/>
                <a:cs typeface="IRANSans Medium" panose="020B0506030804020204" pitchFamily="34" charset="-78"/>
              </a:rPr>
              <a:t>به توصیه های به اشتراک گذاشته شده دوستانشان عمل می کنند</a:t>
            </a:r>
            <a:endParaRPr lang="fa-IR" sz="2800" spc="-150" dirty="0">
              <a:latin typeface="IRANSans Medium" panose="020B0506030804020204" pitchFamily="34" charset="-78"/>
              <a:cs typeface="IRANSans Medium" panose="020B0506030804020204" pitchFamily="34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1" y="6448865"/>
            <a:ext cx="3124200" cy="22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597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13743" y="-18255"/>
            <a:ext cx="564515" cy="312420"/>
          </a:xfrm>
          <a:prstGeom prst="rect">
            <a:avLst/>
          </a:prstGeom>
          <a:solidFill>
            <a:srgbClr val="E30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10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2865" y="5755274"/>
            <a:ext cx="1830070" cy="5670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8883" y="3583020"/>
            <a:ext cx="11382703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4400" dirty="0">
                <a:solidFill>
                  <a:srgbClr val="E30020"/>
                </a:solidFill>
                <a:latin typeface="IRANSans Black" panose="020B0506030804020204" pitchFamily="34" charset="-78"/>
                <a:cs typeface="IRANSans Black" panose="020B0506030804020204" pitchFamily="34" charset="-78"/>
              </a:rPr>
              <a:t>ولی پنیر جابجا شده است</a:t>
            </a:r>
            <a:endParaRPr lang="en-US" sz="3000" spc="-150" dirty="0">
              <a:latin typeface="IRANSansWeb" panose="02040503050201020203" pitchFamily="18" charset="-78"/>
              <a:cs typeface="IRANSansWeb" panose="02040503050201020203" pitchFamily="18" charset="-78"/>
            </a:endParaRPr>
          </a:p>
          <a:p>
            <a:pPr algn="ctr"/>
            <a:r>
              <a:rPr lang="fa-IR" sz="3000" spc="-150" dirty="0">
                <a:latin typeface="IRANSansWeb" panose="02040503050201020203" pitchFamily="18" charset="-78"/>
                <a:cs typeface="IRANSansWeb" panose="02040503050201020203" pitchFamily="18" charset="-78"/>
              </a:rPr>
              <a:t>و تکیه بر روش های سنتی بازاریابی و فروش سرانجامی جز نابودی نخواهد داشت</a:t>
            </a:r>
            <a:endParaRPr lang="en-US" sz="3000" spc="-150" dirty="0">
              <a:latin typeface="IRANSansWeb" panose="02040503050201020203" pitchFamily="18" charset="-78"/>
              <a:cs typeface="IRANSansWeb" panose="02040503050201020203" pitchFamily="18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1" y="6448865"/>
            <a:ext cx="3124200" cy="22186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13460" y="840828"/>
            <a:ext cx="3380111" cy="286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711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13743" y="-18255"/>
            <a:ext cx="564515" cy="312420"/>
          </a:xfrm>
          <a:prstGeom prst="rect">
            <a:avLst/>
          </a:prstGeom>
          <a:solidFill>
            <a:srgbClr val="E30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10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2865" y="5755274"/>
            <a:ext cx="1830070" cy="5670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0692" y="2426349"/>
            <a:ext cx="11489207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600" spc="-150" dirty="0">
                <a:solidFill>
                  <a:srgbClr val="FF0000"/>
                </a:solidFill>
                <a:latin typeface="IRANSans Black" panose="020B0506030804020204" pitchFamily="34" charset="-78"/>
                <a:cs typeface="IRANSans Black" panose="020B0506030804020204" pitchFamily="34" charset="-78"/>
              </a:rPr>
              <a:t>پیج خود </a:t>
            </a:r>
            <a:r>
              <a:rPr lang="fa-IR" sz="3200" spc="-150" dirty="0">
                <a:latin typeface="IRANSans Medium" panose="020B0506030804020204" pitchFamily="34" charset="-78"/>
                <a:cs typeface="IRANSans Medium" panose="020B0506030804020204" pitchFamily="34" charset="-78"/>
              </a:rPr>
              <a:t>را داشته باشید</a:t>
            </a:r>
          </a:p>
          <a:p>
            <a:pPr algn="ctr">
              <a:lnSpc>
                <a:spcPct val="150000"/>
              </a:lnSpc>
            </a:pPr>
            <a:r>
              <a:rPr lang="fa-IR" sz="3200" spc="-150" dirty="0">
                <a:latin typeface="IRANSans Medium" panose="020B0506030804020204" pitchFamily="34" charset="-78"/>
                <a:cs typeface="IRANSans Medium" panose="020B0506030804020204" pitchFamily="34" charset="-78"/>
              </a:rPr>
              <a:t> و خود را در پیج های </a:t>
            </a:r>
            <a:r>
              <a:rPr lang="fa-IR" sz="3600" spc="-150" dirty="0">
                <a:solidFill>
                  <a:srgbClr val="FF0000"/>
                </a:solidFill>
                <a:latin typeface="IRANSans Black" panose="020B0506030804020204" pitchFamily="34" charset="-78"/>
                <a:cs typeface="IRANSans Black" panose="020B0506030804020204" pitchFamily="34" charset="-78"/>
              </a:rPr>
              <a:t>بازارهدف</a:t>
            </a:r>
            <a:r>
              <a:rPr lang="fa-IR" sz="3200" spc="-150" dirty="0">
                <a:latin typeface="IRANSans Medium" panose="020B0506030804020204" pitchFamily="34" charset="-78"/>
                <a:cs typeface="IRANSans Medium" panose="020B0506030804020204" pitchFamily="34" charset="-78"/>
              </a:rPr>
              <a:t> و یا در پیج های </a:t>
            </a:r>
            <a:r>
              <a:rPr lang="fa-IR" sz="3600" dirty="0">
                <a:solidFill>
                  <a:srgbClr val="FF0000"/>
                </a:solidFill>
                <a:latin typeface="IRANSans Black" panose="020B0506030804020204" pitchFamily="34" charset="-78"/>
                <a:cs typeface="IRANSans Black" panose="020B0506030804020204" pitchFamily="34" charset="-78"/>
              </a:rPr>
              <a:t>اینفلوئنسرها</a:t>
            </a:r>
            <a:r>
              <a:rPr lang="fa-IR" sz="3200" spc="-150" dirty="0">
                <a:latin typeface="IRANSans Medium" panose="020B0506030804020204" pitchFamily="34" charset="-78"/>
                <a:cs typeface="IRANSans Medium" panose="020B0506030804020204" pitchFamily="34" charset="-78"/>
              </a:rPr>
              <a:t> معرفی کنید</a:t>
            </a:r>
            <a:endParaRPr lang="fa-IR" sz="2800" spc="-150" dirty="0">
              <a:latin typeface="IRANSans Medium" panose="020B0506030804020204" pitchFamily="34" charset="-78"/>
              <a:cs typeface="IRANSans Medium" panose="020B0506030804020204" pitchFamily="34" charset="-7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1" y="6448865"/>
            <a:ext cx="3124200" cy="22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9024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00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280" y="2375857"/>
            <a:ext cx="11000705" cy="1682417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fa-IR" sz="6900" spc="-150" dirty="0">
                <a:solidFill>
                  <a:schemeClr val="bg1"/>
                </a:solidFill>
                <a:latin typeface="IRANSans Black" panose="020B0506030804020204" pitchFamily="34" charset="-78"/>
                <a:cs typeface="IRANSans Black" panose="020B0506030804020204" pitchFamily="34" charset="-78"/>
              </a:rPr>
              <a:t>بازاریابی ویدیوئی</a:t>
            </a:r>
            <a:br>
              <a:rPr lang="en-US" sz="7200" spc="-150" dirty="0">
                <a:solidFill>
                  <a:srgbClr val="D7141C"/>
                </a:solidFill>
                <a:latin typeface="IRANSans Medium" panose="020B0506030804020204" pitchFamily="34" charset="-78"/>
                <a:cs typeface="IRANSans Medium" panose="020B0506030804020204" pitchFamily="34" charset="-78"/>
              </a:rPr>
            </a:br>
            <a:r>
              <a:rPr lang="fa-IR" spc="-150" dirty="0">
                <a:solidFill>
                  <a:schemeClr val="bg1"/>
                </a:solidFill>
                <a:latin typeface="IRANSans Medium" panose="020B0506030804020204" pitchFamily="34" charset="-78"/>
                <a:cs typeface="IRANSans Medium" panose="020B0506030804020204" pitchFamily="34" charset="-78"/>
              </a:rPr>
              <a:t>ویدیو اثرگذارترین نوع محتوا</a:t>
            </a:r>
          </a:p>
        </p:txBody>
      </p:sp>
      <p:sp>
        <p:nvSpPr>
          <p:cNvPr id="5" name="Rectangle 4"/>
          <p:cNvSpPr/>
          <p:nvPr/>
        </p:nvSpPr>
        <p:spPr>
          <a:xfrm>
            <a:off x="5813743" y="-18255"/>
            <a:ext cx="564515" cy="312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865" y="5690533"/>
            <a:ext cx="1830070" cy="5954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0" y="6434758"/>
            <a:ext cx="3124200" cy="22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8206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13743" y="-18255"/>
            <a:ext cx="564515" cy="312420"/>
          </a:xfrm>
          <a:prstGeom prst="rect">
            <a:avLst/>
          </a:prstGeom>
          <a:solidFill>
            <a:srgbClr val="E30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10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2865" y="5755274"/>
            <a:ext cx="1830070" cy="5670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1493" y="3723539"/>
            <a:ext cx="11269014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6000" spc="-150" dirty="0">
                <a:solidFill>
                  <a:srgbClr val="FF0000"/>
                </a:solidFill>
                <a:latin typeface="IRANSans Black" panose="020B0506030804020204" pitchFamily="34" charset="-78"/>
                <a:cs typeface="IRANSans Black" panose="020B0506030804020204" pitchFamily="34" charset="-78"/>
              </a:rPr>
              <a:t>90 درصد </a:t>
            </a:r>
          </a:p>
          <a:p>
            <a:pPr algn="ctr"/>
            <a:r>
              <a:rPr lang="fa-IR" sz="2800" spc="-150" dirty="0">
                <a:latin typeface="IRANSans Medium" panose="020B0506030804020204" pitchFamily="34" charset="-78"/>
                <a:cs typeface="IRANSans Medium" panose="020B0506030804020204" pitchFamily="34" charset="-78"/>
              </a:rPr>
              <a:t>مطالبی که در شبکه های اجتماعی به اشتراک گذاشته می شوند به شکل ویدئو هستند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1" y="6448865"/>
            <a:ext cx="3124200" cy="22186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550" y="484201"/>
            <a:ext cx="3060699" cy="3060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0312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13743" y="-18255"/>
            <a:ext cx="564515" cy="312420"/>
          </a:xfrm>
          <a:prstGeom prst="rect">
            <a:avLst/>
          </a:prstGeom>
          <a:solidFill>
            <a:srgbClr val="E30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10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2865" y="5755274"/>
            <a:ext cx="1830070" cy="5670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1362" y="2128978"/>
            <a:ext cx="10881038" cy="22159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4800" spc="-150" dirty="0">
                <a:solidFill>
                  <a:srgbClr val="FF0000"/>
                </a:solidFill>
                <a:latin typeface="IRANSans Black" panose="020B0506030804020204" pitchFamily="34" charset="-78"/>
                <a:cs typeface="IRANSans Black" panose="020B0506030804020204" pitchFamily="34" charset="-78"/>
              </a:rPr>
              <a:t>74درصد</a:t>
            </a:r>
            <a:endParaRPr lang="en-US" sz="4800" spc="-150" dirty="0">
              <a:solidFill>
                <a:srgbClr val="FF0000"/>
              </a:solidFill>
              <a:latin typeface="IRANSans Black" panose="020B0506030804020204" pitchFamily="34" charset="-78"/>
              <a:cs typeface="IRANSans Black" panose="020B0506030804020204" pitchFamily="34" charset="-78"/>
            </a:endParaRPr>
          </a:p>
          <a:p>
            <a:pPr algn="ctr">
              <a:lnSpc>
                <a:spcPct val="150000"/>
              </a:lnSpc>
            </a:pPr>
            <a:r>
              <a:rPr lang="fa-IR" sz="4800" spc="-150" dirty="0">
                <a:solidFill>
                  <a:srgbClr val="FF0000"/>
                </a:solidFill>
                <a:latin typeface="IRANSans Black" panose="020B0506030804020204" pitchFamily="34" charset="-78"/>
                <a:cs typeface="IRANSans Black" panose="020B0506030804020204" pitchFamily="34" charset="-78"/>
              </a:rPr>
              <a:t> </a:t>
            </a:r>
            <a:r>
              <a:rPr lang="fa-IR" sz="3200" spc="-150" dirty="0">
                <a:latin typeface="IRANSans Medium" panose="020B0506030804020204" pitchFamily="34" charset="-78"/>
                <a:cs typeface="IRANSans Medium" panose="020B0506030804020204" pitchFamily="34" charset="-78"/>
              </a:rPr>
              <a:t>ترافیک اینترنت </a:t>
            </a:r>
            <a:r>
              <a:rPr lang="fa-IR" sz="4800" spc="-150" dirty="0">
                <a:solidFill>
                  <a:srgbClr val="FF0000"/>
                </a:solidFill>
                <a:latin typeface="IRANSans Black" panose="020B0506030804020204" pitchFamily="34" charset="-78"/>
                <a:cs typeface="IRANSans Black" panose="020B0506030804020204" pitchFamily="34" charset="-78"/>
              </a:rPr>
              <a:t>محتوای ویدیوئی </a:t>
            </a:r>
            <a:r>
              <a:rPr lang="fa-IR" sz="3200" spc="-150" dirty="0">
                <a:latin typeface="IRANSans Medium" panose="020B0506030804020204" pitchFamily="34" charset="-78"/>
                <a:cs typeface="IRANSans Medium" panose="020B0506030804020204" pitchFamily="34" charset="-78"/>
              </a:rPr>
              <a:t>داشته است</a:t>
            </a:r>
            <a:endParaRPr lang="fa-IR" sz="2800" spc="-150" dirty="0">
              <a:latin typeface="IRANSans Medium" panose="020B0506030804020204" pitchFamily="34" charset="-78"/>
              <a:cs typeface="IRANSans Medium" panose="020B0506030804020204" pitchFamily="34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1" y="6448865"/>
            <a:ext cx="3124200" cy="22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7543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61493" y="2594488"/>
            <a:ext cx="11269014" cy="123495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dirty="0">
                <a:solidFill>
                  <a:schemeClr val="bg1"/>
                </a:solidFill>
                <a:latin typeface="IRANSans Black" panose="020B0506030804020204" pitchFamily="34" charset="-78"/>
                <a:cs typeface="IRANSans Black" panose="020B0506030804020204" pitchFamily="34" charset="-78"/>
              </a:rPr>
              <a:t>Outbound Marketing</a:t>
            </a:r>
            <a:endParaRPr lang="fa-IR" sz="5400" dirty="0">
              <a:solidFill>
                <a:schemeClr val="bg1"/>
              </a:solidFill>
              <a:latin typeface="IRANSans Black" panose="020B0506030804020204" pitchFamily="34" charset="-78"/>
              <a:cs typeface="IRANSans Black" panose="020B0506030804020204" pitchFamily="34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13743" y="-18255"/>
            <a:ext cx="564515" cy="312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865" y="5690533"/>
            <a:ext cx="1830070" cy="5954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0" y="6434758"/>
            <a:ext cx="3124200" cy="22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9688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9"/>
          <a:stretch/>
        </p:blipFill>
        <p:spPr>
          <a:xfrm>
            <a:off x="0" y="-12700"/>
            <a:ext cx="12192000" cy="456610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813743" y="-18255"/>
            <a:ext cx="564515" cy="312420"/>
          </a:xfrm>
          <a:prstGeom prst="rect">
            <a:avLst/>
          </a:prstGeom>
          <a:solidFill>
            <a:srgbClr val="E30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10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2865" y="5755274"/>
            <a:ext cx="1830070" cy="5670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9414" y="4432768"/>
            <a:ext cx="11269014" cy="85408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600" dirty="0">
                <a:solidFill>
                  <a:srgbClr val="E30020"/>
                </a:solidFill>
                <a:latin typeface="IRANSans Black" panose="020B0506030804020204" pitchFamily="34" charset="-78"/>
                <a:cs typeface="IRANSans Black" panose="020B0506030804020204" pitchFamily="34" charset="-78"/>
              </a:rPr>
              <a:t>گردآوری، تفکیک یا خریداری اطلاعات تماس بازار هدف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1" y="6448865"/>
            <a:ext cx="3124200" cy="22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213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13743" y="-18255"/>
            <a:ext cx="564515" cy="312420"/>
          </a:xfrm>
          <a:prstGeom prst="rect">
            <a:avLst/>
          </a:prstGeom>
          <a:solidFill>
            <a:srgbClr val="E30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" name="Content Placeholder 10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2865" y="5755274"/>
            <a:ext cx="1830070" cy="56705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01362" y="2459178"/>
            <a:ext cx="11046138" cy="263149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300" spc="-150" dirty="0">
                <a:latin typeface="IRANSans Medium" panose="020B0506030804020204" pitchFamily="34" charset="-78"/>
                <a:cs typeface="IRANSans Medium" panose="020B0506030804020204" pitchFamily="34" charset="-78"/>
              </a:rPr>
              <a:t>بهترین آغاز مشتریانی هستند که در فضای فیزیکی از شما خرید کرده اند</a:t>
            </a:r>
            <a:endParaRPr lang="en-US" sz="3300" spc="-150" dirty="0">
              <a:latin typeface="IRANSans Medium" panose="020B0506030804020204" pitchFamily="34" charset="-78"/>
              <a:cs typeface="IRANSans Medium" panose="020B0506030804020204" pitchFamily="34" charset="-78"/>
            </a:endParaRPr>
          </a:p>
          <a:p>
            <a:pPr algn="ctr">
              <a:lnSpc>
                <a:spcPct val="150000"/>
              </a:lnSpc>
            </a:pPr>
            <a:r>
              <a:rPr lang="fa-IR" sz="3300" spc="-150" dirty="0">
                <a:solidFill>
                  <a:srgbClr val="E21506"/>
                </a:solidFill>
                <a:latin typeface="IRANSans Medium" panose="020B0506030804020204" pitchFamily="34" charset="-78"/>
                <a:cs typeface="IRANSans Medium" panose="020B0506030804020204" pitchFamily="34" charset="-78"/>
              </a:rPr>
              <a:t>با استقرار</a:t>
            </a:r>
            <a:r>
              <a:rPr lang="en-US" sz="3300" spc="-150" dirty="0">
                <a:solidFill>
                  <a:srgbClr val="E21506"/>
                </a:solidFill>
                <a:latin typeface="IRANSans Medium" panose="020B0506030804020204" pitchFamily="34" charset="-78"/>
                <a:cs typeface="IRANSans Medium" panose="020B0506030804020204" pitchFamily="34" charset="-78"/>
              </a:rPr>
              <a:t> </a:t>
            </a:r>
            <a:r>
              <a:rPr lang="en-US" sz="4400" spc="-150" dirty="0">
                <a:solidFill>
                  <a:srgbClr val="E21506"/>
                </a:solidFill>
                <a:latin typeface="IRANSans Black" panose="020B0506030804020204" pitchFamily="34" charset="-78"/>
                <a:cs typeface="IRANSans Black" panose="020B0506030804020204" pitchFamily="34" charset="-78"/>
              </a:rPr>
              <a:t>CRM</a:t>
            </a:r>
            <a:r>
              <a:rPr lang="en-US" sz="3600" spc="-150" dirty="0">
                <a:solidFill>
                  <a:srgbClr val="E21506"/>
                </a:solidFill>
                <a:latin typeface="IRANSans Medium" panose="020B0506030804020204" pitchFamily="34" charset="-78"/>
                <a:cs typeface="IRANSans Medium" panose="020B0506030804020204" pitchFamily="34" charset="-78"/>
              </a:rPr>
              <a:t> </a:t>
            </a:r>
            <a:r>
              <a:rPr lang="fa-IR" sz="3300" spc="-150" dirty="0">
                <a:solidFill>
                  <a:srgbClr val="E21506"/>
                </a:solidFill>
                <a:latin typeface="IRANSans Medium" panose="020B0506030804020204" pitchFamily="34" charset="-78"/>
                <a:cs typeface="IRANSans Medium" panose="020B0506030804020204" pitchFamily="34" charset="-78"/>
              </a:rPr>
              <a:t>بانک اطلاعاتی مشتریان فضای فیزیکی را نگهداری کنید</a:t>
            </a:r>
          </a:p>
          <a:p>
            <a:pPr algn="ctr">
              <a:lnSpc>
                <a:spcPct val="150000"/>
              </a:lnSpc>
            </a:pPr>
            <a:endParaRPr lang="fa-IR" sz="3300" spc="-150" dirty="0">
              <a:latin typeface="IRANSans Medium" panose="020B0506030804020204" pitchFamily="34" charset="-78"/>
              <a:cs typeface="IRANSans Medium" panose="020B0506030804020204" pitchFamily="34" charset="-78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1" y="6448865"/>
            <a:ext cx="3124200" cy="22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0863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13743" y="-18255"/>
            <a:ext cx="564515" cy="312420"/>
          </a:xfrm>
          <a:prstGeom prst="rect">
            <a:avLst/>
          </a:prstGeom>
          <a:solidFill>
            <a:srgbClr val="E30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10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2865" y="5755274"/>
            <a:ext cx="1830070" cy="5670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7514" y="2473810"/>
            <a:ext cx="11269014" cy="161582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600" spc="-150" dirty="0">
                <a:solidFill>
                  <a:srgbClr val="E30020"/>
                </a:solidFill>
                <a:latin typeface="IRANSans Black" panose="020B0506030804020204" pitchFamily="34" charset="-78"/>
                <a:cs typeface="IRANSans Black" panose="020B0506030804020204" pitchFamily="34" charset="-78"/>
              </a:rPr>
              <a:t>بازاریابی از طریق تبلیغات در سایر سایت ها</a:t>
            </a:r>
          </a:p>
          <a:p>
            <a:pPr algn="ctr">
              <a:lnSpc>
                <a:spcPct val="150000"/>
              </a:lnSpc>
            </a:pPr>
            <a:r>
              <a:rPr lang="fa-IR" sz="3000" spc="-150" dirty="0">
                <a:latin typeface="IRANSans Medium" panose="020B0506030804020204" pitchFamily="34" charset="-78"/>
                <a:cs typeface="IRANSans Medium" panose="020B0506030804020204" pitchFamily="34" charset="-78"/>
              </a:rPr>
              <a:t>عضویت در سایت های تبادل تبلیغ  /  تبلیغ در سایت های هدف مناسب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1" y="6448865"/>
            <a:ext cx="3124200" cy="22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7796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13743" y="-18255"/>
            <a:ext cx="564515" cy="312420"/>
          </a:xfrm>
          <a:prstGeom prst="rect">
            <a:avLst/>
          </a:prstGeom>
          <a:solidFill>
            <a:srgbClr val="E30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10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2865" y="5755274"/>
            <a:ext cx="1830070" cy="5670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1" y="6448865"/>
            <a:ext cx="3124200" cy="22186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7514" y="1889610"/>
            <a:ext cx="11269014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4800" dirty="0">
                <a:solidFill>
                  <a:srgbClr val="E30020"/>
                </a:solidFill>
                <a:latin typeface="IRANSans Black" panose="020B0506030804020204" pitchFamily="34" charset="-78"/>
                <a:cs typeface="IRANSans Black" panose="020B0506030804020204" pitchFamily="34" charset="-78"/>
              </a:rPr>
              <a:t>تبلیغات بنری</a:t>
            </a:r>
          </a:p>
          <a:p>
            <a:pPr algn="ctr"/>
            <a:r>
              <a:rPr lang="en-US" sz="3200" spc="-150" dirty="0">
                <a:latin typeface="IRANSans Medium" panose="020B0506030804020204" pitchFamily="34" charset="-78"/>
                <a:cs typeface="IRANSans Medium" panose="020B0506030804020204" pitchFamily="34" charset="-78"/>
              </a:rPr>
              <a:t>www.adad.ir</a:t>
            </a:r>
            <a:r>
              <a:rPr lang="fa-IR" sz="3200" spc="-150" dirty="0">
                <a:latin typeface="IRANSans Medium" panose="020B0506030804020204" pitchFamily="34" charset="-78"/>
                <a:cs typeface="IRANSans Medium" panose="020B0506030804020204" pitchFamily="34" charset="-78"/>
              </a:rPr>
              <a:t> </a:t>
            </a:r>
          </a:p>
          <a:p>
            <a:pPr algn="ctr"/>
            <a:r>
              <a:rPr lang="en-US" sz="3200" spc="-150" dirty="0">
                <a:latin typeface="IRANSans Medium" panose="020B0506030804020204" pitchFamily="34" charset="-78"/>
                <a:cs typeface="IRANSans Medium" panose="020B0506030804020204" pitchFamily="34" charset="-78"/>
              </a:rPr>
              <a:t>www.anetwork.ir </a:t>
            </a:r>
          </a:p>
          <a:p>
            <a:pPr algn="ctr"/>
            <a:r>
              <a:rPr lang="en-US" sz="3200" spc="-150" dirty="0">
                <a:latin typeface="IRANSans Medium" panose="020B0506030804020204" pitchFamily="34" charset="-78"/>
                <a:cs typeface="IRANSans Medium" panose="020B0506030804020204" pitchFamily="34" charset="-78"/>
              </a:rPr>
              <a:t>www.clickyab.com</a:t>
            </a:r>
            <a:r>
              <a:rPr lang="fa-IR" sz="3200" spc="-150" dirty="0">
                <a:latin typeface="IRANSans Medium" panose="020B0506030804020204" pitchFamily="34" charset="-78"/>
                <a:cs typeface="IRANSans Medium" panose="020B0506030804020204" pitchFamily="34" charset="-7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356378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00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13743" y="-18255"/>
            <a:ext cx="564515" cy="312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865" y="5690533"/>
            <a:ext cx="1830070" cy="5954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0" y="6434758"/>
            <a:ext cx="3124200" cy="221867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90280" y="2756857"/>
            <a:ext cx="11000705" cy="1682417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fa-IR" sz="6900" spc="-150" dirty="0">
                <a:solidFill>
                  <a:schemeClr val="bg1"/>
                </a:solidFill>
                <a:latin typeface="IRANSans Black" panose="020B0506030804020204" pitchFamily="34" charset="-78"/>
                <a:cs typeface="IRANSans Black" panose="020B0506030804020204" pitchFamily="34" charset="-78"/>
              </a:rPr>
              <a:t>بازاریابی با ایمیل</a:t>
            </a:r>
            <a:br>
              <a:rPr lang="en-US" sz="7200" spc="-150" dirty="0">
                <a:solidFill>
                  <a:srgbClr val="D7141C"/>
                </a:solidFill>
                <a:latin typeface="IRANSans Medium" panose="020B0506030804020204" pitchFamily="34" charset="-78"/>
                <a:cs typeface="IRANSans Medium" panose="020B0506030804020204" pitchFamily="34" charset="-78"/>
              </a:rPr>
            </a:br>
            <a:r>
              <a:rPr lang="en-US" sz="5300" dirty="0">
                <a:solidFill>
                  <a:schemeClr val="bg1"/>
                </a:solidFill>
                <a:latin typeface="IRANSans Black" panose="020B0506030804020204" pitchFamily="34" charset="-78"/>
                <a:cs typeface="IRANSans Black" panose="020B0506030804020204" pitchFamily="34" charset="-78"/>
              </a:rPr>
              <a:t>E-mail Marketing</a:t>
            </a:r>
            <a:br>
              <a:rPr lang="fa-IR" dirty="0">
                <a:solidFill>
                  <a:schemeClr val="bg1"/>
                </a:solidFill>
                <a:latin typeface="IRANSans Black" panose="020B0506030804020204" pitchFamily="34" charset="-78"/>
                <a:cs typeface="IRANSans Black" panose="020B0506030804020204" pitchFamily="34" charset="-78"/>
              </a:rPr>
            </a:br>
            <a:endParaRPr lang="fa-IR" spc="-150" dirty="0">
              <a:solidFill>
                <a:schemeClr val="bg1"/>
              </a:solidFill>
              <a:latin typeface="IRANSans Medium" panose="020B0506030804020204" pitchFamily="34" charset="-78"/>
              <a:cs typeface="IRANSans Medium" panose="020B0506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24790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13743" y="-18255"/>
            <a:ext cx="564515" cy="312420"/>
          </a:xfrm>
          <a:prstGeom prst="rect">
            <a:avLst/>
          </a:prstGeom>
          <a:solidFill>
            <a:srgbClr val="E30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10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2865" y="5755274"/>
            <a:ext cx="1830070" cy="5670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35419" y="1681655"/>
            <a:ext cx="10279116" cy="32316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5400" spc="-150" dirty="0">
                <a:solidFill>
                  <a:schemeClr val="bg2">
                    <a:lumMod val="25000"/>
                  </a:schemeClr>
                </a:solidFill>
                <a:latin typeface="IRANSans Medium" panose="020B0506030804020204" pitchFamily="34" charset="-78"/>
                <a:cs typeface="IRANSans Medium" panose="020B0506030804020204" pitchFamily="34" charset="-78"/>
              </a:rPr>
              <a:t>تا</a:t>
            </a:r>
            <a:r>
              <a:rPr lang="fa-IR" sz="5400" spc="-150" dirty="0">
                <a:latin typeface="IRANSans Medium" panose="020B0506030804020204" pitchFamily="34" charset="-78"/>
                <a:cs typeface="IRANSans Medium" panose="020B0506030804020204" pitchFamily="34" charset="-78"/>
              </a:rPr>
              <a:t> </a:t>
            </a:r>
            <a:r>
              <a:rPr lang="fa-IR" sz="5400" spc="-150" dirty="0">
                <a:solidFill>
                  <a:srgbClr val="E30020"/>
                </a:solidFill>
                <a:latin typeface="IRANSans Black" panose="020B0506030804020204" pitchFamily="34" charset="-78"/>
                <a:cs typeface="IRANSans Black" panose="020B0506030804020204" pitchFamily="34" charset="-78"/>
              </a:rPr>
              <a:t>5 سال </a:t>
            </a:r>
            <a:r>
              <a:rPr lang="fa-IR" sz="5400" spc="-150" dirty="0">
                <a:solidFill>
                  <a:schemeClr val="bg2">
                    <a:lumMod val="25000"/>
                  </a:schemeClr>
                </a:solidFill>
                <a:latin typeface="IRANSans Medium" panose="020B0506030804020204" pitchFamily="34" charset="-78"/>
                <a:cs typeface="IRANSans Medium" panose="020B0506030804020204" pitchFamily="34" charset="-78"/>
              </a:rPr>
              <a:t>دیگر بیش از </a:t>
            </a:r>
            <a:r>
              <a:rPr lang="fa-IR" sz="5400" spc="-150" dirty="0">
                <a:solidFill>
                  <a:srgbClr val="E30020"/>
                </a:solidFill>
                <a:latin typeface="IRANSans Black" panose="020B0506030804020204" pitchFamily="34" charset="-78"/>
                <a:cs typeface="IRANSans Black" panose="020B0506030804020204" pitchFamily="34" charset="-78"/>
              </a:rPr>
              <a:t>60 درصد </a:t>
            </a:r>
            <a:r>
              <a:rPr lang="fa-IR" sz="5400" spc="-150" dirty="0">
                <a:solidFill>
                  <a:schemeClr val="bg2">
                    <a:lumMod val="25000"/>
                  </a:schemeClr>
                </a:solidFill>
                <a:latin typeface="IRANSans Medium" panose="020B0506030804020204" pitchFamily="34" charset="-78"/>
                <a:cs typeface="IRANSans Medium" panose="020B0506030804020204" pitchFamily="34" charset="-78"/>
              </a:rPr>
              <a:t>کسب و کارها </a:t>
            </a:r>
            <a:r>
              <a:rPr lang="fa-IR" sz="5400" spc="-150" dirty="0">
                <a:solidFill>
                  <a:srgbClr val="E30020"/>
                </a:solidFill>
                <a:latin typeface="IRANSans Black" panose="020B0506030804020204" pitchFamily="34" charset="-78"/>
                <a:cs typeface="IRANSans Black" panose="020B0506030804020204" pitchFamily="34" charset="-78"/>
              </a:rPr>
              <a:t>از بین خواهند رفت</a:t>
            </a:r>
            <a:endParaRPr lang="en-US" sz="5400" spc="-150" dirty="0">
              <a:solidFill>
                <a:srgbClr val="E30020"/>
              </a:solidFill>
              <a:latin typeface="IRANSans Black" panose="020B0506030804020204" pitchFamily="34" charset="-78"/>
              <a:cs typeface="IRANSans Black" panose="020B0506030804020204" pitchFamily="34" charset="-78"/>
            </a:endParaRPr>
          </a:p>
          <a:p>
            <a:pPr algn="ctr">
              <a:lnSpc>
                <a:spcPct val="150000"/>
              </a:lnSpc>
            </a:pPr>
            <a:r>
              <a:rPr lang="fa-IR" sz="2800" dirty="0">
                <a:solidFill>
                  <a:schemeClr val="bg2">
                    <a:lumMod val="50000"/>
                  </a:schemeClr>
                </a:solidFill>
                <a:latin typeface="IRANSans Medium" panose="020B0506030804020204" pitchFamily="34" charset="-78"/>
                <a:cs typeface="IRANSans Medium" panose="020B0506030804020204" pitchFamily="34" charset="-78"/>
              </a:rPr>
              <a:t>مجله اکونومیست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IRANSans Medium" panose="020B0506030804020204" pitchFamily="34" charset="-78"/>
                <a:cs typeface="IRANSans Medium" panose="020B0506030804020204" pitchFamily="34" charset="-78"/>
              </a:rPr>
              <a:t> </a:t>
            </a:r>
            <a:endParaRPr lang="fa-IR" sz="2800" spc="-150" dirty="0">
              <a:solidFill>
                <a:schemeClr val="bg2">
                  <a:lumMod val="50000"/>
                </a:schemeClr>
              </a:solidFill>
              <a:latin typeface="IRANSans Medium" panose="020B0506030804020204" pitchFamily="34" charset="-78"/>
              <a:cs typeface="IRANSans Medium" panose="020B0506030804020204" pitchFamily="34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1" y="6448865"/>
            <a:ext cx="3124200" cy="22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6636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13743" y="-18255"/>
            <a:ext cx="564515" cy="312420"/>
          </a:xfrm>
          <a:prstGeom prst="rect">
            <a:avLst/>
          </a:prstGeom>
          <a:solidFill>
            <a:srgbClr val="E30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10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2865" y="5755274"/>
            <a:ext cx="1830070" cy="5670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8614" y="2322663"/>
            <a:ext cx="11269014" cy="21236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AE" sz="36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IRANSans Medium" panose="020B0506030804020204" pitchFamily="34" charset="-78"/>
                <a:cs typeface="IRANSans Medium" panose="020B0506030804020204" pitchFamily="34" charset="-78"/>
              </a:rPr>
              <a:t>متوسط </a:t>
            </a:r>
            <a:r>
              <a:rPr lang="ar-AE" sz="4400" spc="-150" dirty="0">
                <a:solidFill>
                  <a:srgbClr val="FF0000"/>
                </a:solidFill>
                <a:latin typeface="IRANSans Black" panose="020B0506030804020204" pitchFamily="34" charset="-78"/>
                <a:cs typeface="IRANSans Black" panose="020B0506030804020204" pitchFamily="34" charset="-78"/>
              </a:rPr>
              <a:t>بازگشت سرمایه</a:t>
            </a:r>
            <a:endParaRPr lang="en-US" sz="4400" spc="-150" dirty="0">
              <a:solidFill>
                <a:srgbClr val="FF0000"/>
              </a:solidFill>
              <a:latin typeface="IRANSans Black" panose="020B0506030804020204" pitchFamily="34" charset="-78"/>
              <a:cs typeface="IRANSans Black" panose="020B0506030804020204" pitchFamily="34" charset="-78"/>
            </a:endParaRPr>
          </a:p>
          <a:p>
            <a:pPr algn="ctr">
              <a:lnSpc>
                <a:spcPct val="150000"/>
              </a:lnSpc>
            </a:pPr>
            <a:r>
              <a:rPr lang="ar-AE" sz="36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IRANSans Medium" panose="020B0506030804020204" pitchFamily="34" charset="-78"/>
                <a:cs typeface="IRANSans Medium" panose="020B0506030804020204" pitchFamily="34" charset="-78"/>
              </a:rPr>
              <a:t> از کمپین‌های بازاریابی ایمیلی </a:t>
            </a:r>
            <a:r>
              <a:rPr lang="fa-IR" sz="36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IRANSans Medium" panose="020B0506030804020204" pitchFamily="34" charset="-78"/>
                <a:cs typeface="IRANSans Medium" panose="020B0506030804020204" pitchFamily="34" charset="-78"/>
              </a:rPr>
              <a:t> </a:t>
            </a:r>
            <a:r>
              <a:rPr lang="ar-AE" sz="4400" spc="-150" dirty="0">
                <a:solidFill>
                  <a:srgbClr val="FF0000"/>
                </a:solidFill>
                <a:latin typeface="IRANSans Black" panose="020B0506030804020204" pitchFamily="34" charset="-78"/>
                <a:cs typeface="IRANSans Black" panose="020B0506030804020204" pitchFamily="34" charset="-78"/>
              </a:rPr>
              <a:t>۴۳۰۰</a:t>
            </a:r>
            <a:r>
              <a:rPr lang="fa-IR" sz="4400" spc="-150" dirty="0">
                <a:solidFill>
                  <a:srgbClr val="FF0000"/>
                </a:solidFill>
                <a:latin typeface="IRANSans Black" panose="020B0506030804020204" pitchFamily="34" charset="-78"/>
                <a:cs typeface="IRANSans Black" panose="020B0506030804020204" pitchFamily="34" charset="-78"/>
              </a:rPr>
              <a:t> %</a:t>
            </a:r>
            <a:r>
              <a:rPr lang="fa-IR" sz="3600" spc="-150" dirty="0">
                <a:solidFill>
                  <a:srgbClr val="FF0000"/>
                </a:solidFill>
                <a:latin typeface="IRANSans Medium" panose="020B0506030804020204" pitchFamily="34" charset="-78"/>
                <a:cs typeface="IRANSans Medium" panose="020B0506030804020204" pitchFamily="34" charset="-78"/>
              </a:rPr>
              <a:t> </a:t>
            </a:r>
            <a:r>
              <a:rPr lang="ar-AE" sz="36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IRANSans Medium" panose="020B0506030804020204" pitchFamily="34" charset="-78"/>
                <a:cs typeface="IRANSans Medium" panose="020B0506030804020204" pitchFamily="34" charset="-78"/>
              </a:rPr>
              <a:t>بوده است</a:t>
            </a:r>
            <a:endParaRPr lang="fa-IR" sz="3600" spc="-150" dirty="0">
              <a:solidFill>
                <a:srgbClr val="E30020"/>
              </a:solidFill>
              <a:latin typeface="IRANSans Medium" panose="020B0506030804020204" pitchFamily="34" charset="-78"/>
              <a:cs typeface="IRANSans Medium" panose="020B0506030804020204" pitchFamily="34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1" y="6448865"/>
            <a:ext cx="3124200" cy="22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4978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13743" y="-18255"/>
            <a:ext cx="564515" cy="312420"/>
          </a:xfrm>
          <a:prstGeom prst="rect">
            <a:avLst/>
          </a:prstGeom>
          <a:solidFill>
            <a:srgbClr val="E30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10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2865" y="5755274"/>
            <a:ext cx="1830070" cy="5670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1" y="6448865"/>
            <a:ext cx="3124200" cy="22186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751" y="927099"/>
            <a:ext cx="4262950" cy="44334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95800" y="2948185"/>
            <a:ext cx="7005928" cy="12618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36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IRANSans Medium" panose="020B0506030804020204" pitchFamily="34" charset="-78"/>
                <a:cs typeface="IRANSans Medium" panose="020B0506030804020204" pitchFamily="34" charset="-78"/>
              </a:rPr>
              <a:t>مشتریانی که ایمیل بازاریابی دریافت</a:t>
            </a:r>
            <a:br>
              <a:rPr lang="fa-IR" sz="36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IRANSans Medium" panose="020B0506030804020204" pitchFamily="34" charset="-78"/>
                <a:cs typeface="IRANSans Medium" panose="020B0506030804020204" pitchFamily="34" charset="-78"/>
              </a:rPr>
            </a:br>
            <a:r>
              <a:rPr lang="fa-IR" sz="36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IRANSans Medium" panose="020B0506030804020204" pitchFamily="34" charset="-78"/>
                <a:cs typeface="IRANSans Medium" panose="020B0506030804020204" pitchFamily="34" charset="-78"/>
              </a:rPr>
              <a:t>می کنند </a:t>
            </a:r>
            <a:r>
              <a:rPr lang="fa-IR" sz="4000" spc="-150" dirty="0">
                <a:solidFill>
                  <a:srgbClr val="FF0000"/>
                </a:solidFill>
                <a:latin typeface="IRANSans Black" panose="020B0506030804020204" pitchFamily="34" charset="-78"/>
                <a:cs typeface="IRANSans Black" panose="020B0506030804020204" pitchFamily="34" charset="-78"/>
              </a:rPr>
              <a:t>44 درصد</a:t>
            </a:r>
            <a:r>
              <a:rPr lang="fa-IR" sz="40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IRANSans Black" panose="020B0506030804020204" pitchFamily="34" charset="-78"/>
                <a:cs typeface="IRANSans Black" panose="020B0506030804020204" pitchFamily="34" charset="-78"/>
              </a:rPr>
              <a:t> </a:t>
            </a:r>
            <a:r>
              <a:rPr lang="fa-IR" sz="36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IRANSans Medium" panose="020B0506030804020204" pitchFamily="34" charset="-78"/>
                <a:cs typeface="IRANSans Medium" panose="020B0506030804020204" pitchFamily="34" charset="-78"/>
              </a:rPr>
              <a:t>بیشتر خرید می کنند</a:t>
            </a:r>
            <a:endParaRPr lang="fa-IR" sz="3600" spc="-150" dirty="0">
              <a:latin typeface="IRANSans Medium" panose="020B0506030804020204" pitchFamily="34" charset="-78"/>
              <a:cs typeface="IRANSans Medium" panose="020B0506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934009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48614" y="2858569"/>
            <a:ext cx="11269014" cy="8963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800" spc="-150" dirty="0">
                <a:solidFill>
                  <a:schemeClr val="bg1"/>
                </a:solidFill>
                <a:latin typeface="IRANSans Black" panose="020B0506030804020204" pitchFamily="34" charset="-78"/>
                <a:cs typeface="IRANSans Black" panose="020B0506030804020204" pitchFamily="34" charset="-78"/>
              </a:rPr>
              <a:t>بازاریابی از طریق توسعه شبکه فروش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813743" y="-18255"/>
            <a:ext cx="564515" cy="312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865" y="5690533"/>
            <a:ext cx="1830070" cy="59545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0" y="6434758"/>
            <a:ext cx="3124200" cy="22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2681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13743" y="-18255"/>
            <a:ext cx="564515" cy="312420"/>
          </a:xfrm>
          <a:prstGeom prst="rect">
            <a:avLst/>
          </a:prstGeom>
          <a:solidFill>
            <a:srgbClr val="E30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10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2865" y="5755274"/>
            <a:ext cx="1830070" cy="5670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1" y="6448865"/>
            <a:ext cx="3124200" cy="221867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593581" y="2477457"/>
            <a:ext cx="9239520" cy="1682417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sz="5300" dirty="0">
                <a:solidFill>
                  <a:srgbClr val="FF0000"/>
                </a:solidFill>
                <a:latin typeface="IRANSans Black" panose="020B0506030804020204" pitchFamily="34" charset="-78"/>
                <a:cs typeface="IRANSans Black" panose="020B0506030804020204" pitchFamily="34" charset="-78"/>
              </a:rPr>
              <a:t>C-Commerce   </a:t>
            </a:r>
            <a:r>
              <a:rPr lang="fa-IR" sz="5300" dirty="0">
                <a:solidFill>
                  <a:srgbClr val="FF0000"/>
                </a:solidFill>
                <a:latin typeface="IRANSans Black" panose="020B0506030804020204" pitchFamily="34" charset="-78"/>
                <a:cs typeface="IRANSans Black" panose="020B0506030804020204" pitchFamily="34" charset="-78"/>
              </a:rPr>
              <a:t> </a:t>
            </a:r>
            <a:r>
              <a:rPr lang="fa-IR" sz="5300" dirty="0">
                <a:latin typeface="IRANSans Black" panose="020B0506030804020204" pitchFamily="34" charset="-78"/>
                <a:cs typeface="IRANSans Black" panose="020B0506030804020204" pitchFamily="34" charset="-78"/>
              </a:rPr>
              <a:t>در</a:t>
            </a:r>
            <a:r>
              <a:rPr lang="fa-IR" sz="5300" dirty="0">
                <a:solidFill>
                  <a:srgbClr val="FF0000"/>
                </a:solidFill>
                <a:latin typeface="IRANSans Black" panose="020B0506030804020204" pitchFamily="34" charset="-78"/>
                <a:cs typeface="IRANSans Black" panose="020B0506030804020204" pitchFamily="34" charset="-78"/>
              </a:rPr>
              <a:t> </a:t>
            </a:r>
            <a:r>
              <a:rPr lang="en-US" sz="5300" dirty="0">
                <a:solidFill>
                  <a:srgbClr val="FF0000"/>
                </a:solidFill>
                <a:latin typeface="IRANSans Black" panose="020B0506030804020204" pitchFamily="34" charset="-78"/>
                <a:cs typeface="IRANSans Black" panose="020B0506030804020204" pitchFamily="34" charset="-78"/>
              </a:rPr>
              <a:t> E-Commerce</a:t>
            </a:r>
            <a:r>
              <a:rPr lang="fa-IR" sz="5300" dirty="0">
                <a:solidFill>
                  <a:srgbClr val="FF0000"/>
                </a:solidFill>
                <a:latin typeface="IRANSans Black" panose="020B0506030804020204" pitchFamily="34" charset="-78"/>
                <a:cs typeface="IRANSans Black" panose="020B0506030804020204" pitchFamily="34" charset="-78"/>
              </a:rPr>
              <a:t> </a:t>
            </a:r>
            <a:endParaRPr lang="fa-IR" spc="-150" dirty="0">
              <a:solidFill>
                <a:srgbClr val="FF0000"/>
              </a:solidFill>
              <a:latin typeface="IRANSans Medium" panose="020B0506030804020204" pitchFamily="34" charset="-78"/>
              <a:cs typeface="IRANSans Medium" panose="020B0506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841998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13743" y="-18255"/>
            <a:ext cx="564515" cy="312420"/>
          </a:xfrm>
          <a:prstGeom prst="rect">
            <a:avLst/>
          </a:prstGeom>
          <a:solidFill>
            <a:srgbClr val="E30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10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2865" y="5755274"/>
            <a:ext cx="1830070" cy="5670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1" y="6448865"/>
            <a:ext cx="3124200" cy="22186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8614" y="2782369"/>
            <a:ext cx="11269014" cy="8963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800" spc="-150" dirty="0">
                <a:solidFill>
                  <a:srgbClr val="FF0000"/>
                </a:solidFill>
                <a:latin typeface="IRANSans Black" panose="020B0506030804020204" pitchFamily="34" charset="-78"/>
                <a:cs typeface="IRANSans Black" panose="020B0506030804020204" pitchFamily="34" charset="-78"/>
              </a:rPr>
              <a:t>بازاریابی از طریق سیستم های همکاری در فروش</a:t>
            </a:r>
          </a:p>
        </p:txBody>
      </p:sp>
    </p:spTree>
    <p:extLst>
      <p:ext uri="{BB962C8B-B14F-4D97-AF65-F5344CB8AC3E}">
        <p14:creationId xmlns:p14="http://schemas.microsoft.com/office/powerpoint/2010/main" val="22385376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306" y="891539"/>
            <a:ext cx="6775361" cy="380690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813743" y="-18255"/>
            <a:ext cx="564515" cy="312420"/>
          </a:xfrm>
          <a:prstGeom prst="rect">
            <a:avLst/>
          </a:prstGeom>
          <a:solidFill>
            <a:srgbClr val="E30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10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2865" y="5755274"/>
            <a:ext cx="1830070" cy="5670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03540" y="3118981"/>
            <a:ext cx="10014088" cy="20313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fa-IR" sz="4800" spc="-150" dirty="0">
                <a:solidFill>
                  <a:srgbClr val="FF0000"/>
                </a:solidFill>
                <a:latin typeface="IRANSans Black" panose="020B0506030804020204" pitchFamily="34" charset="-78"/>
                <a:cs typeface="IRANSans Black" panose="020B0506030804020204" pitchFamily="34" charset="-78"/>
              </a:rPr>
              <a:t>به زنجیره ها بپیوندید</a:t>
            </a:r>
          </a:p>
          <a:p>
            <a:pPr>
              <a:lnSpc>
                <a:spcPct val="150000"/>
              </a:lnSpc>
            </a:pPr>
            <a:r>
              <a:rPr lang="fa-IR" sz="3600" spc="-150" dirty="0">
                <a:latin typeface="IRANSans Medium" panose="020B0506030804020204" pitchFamily="34" charset="-78"/>
                <a:cs typeface="IRANSans Medium" panose="020B0506030804020204" pitchFamily="34" charset="-78"/>
              </a:rPr>
              <a:t>رقابت از کسب و کارها به سمت زنجیره ها حرکت می کند</a:t>
            </a:r>
            <a:endParaRPr lang="fa-IR" sz="4800" spc="-150" dirty="0">
              <a:solidFill>
                <a:srgbClr val="FF0000"/>
              </a:solidFill>
              <a:latin typeface="IRANSans Black" panose="020B0506030804020204" pitchFamily="34" charset="-78"/>
              <a:cs typeface="IRANSans Black" panose="020B0506030804020204" pitchFamily="34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1" y="6448865"/>
            <a:ext cx="3124200" cy="22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03834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13743" y="-18255"/>
            <a:ext cx="564515" cy="312420"/>
          </a:xfrm>
          <a:prstGeom prst="rect">
            <a:avLst/>
          </a:prstGeom>
          <a:solidFill>
            <a:srgbClr val="E30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10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2865" y="5755274"/>
            <a:ext cx="1830070" cy="5670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1" y="6448865"/>
            <a:ext cx="3124200" cy="2218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6542" y="1842712"/>
            <a:ext cx="11140965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altLang="en-US" sz="4700" dirty="0">
                <a:solidFill>
                  <a:srgbClr val="FF0000"/>
                </a:solidFill>
                <a:latin typeface="IRANSans Black" panose="020B0506030804020204" pitchFamily="34" charset="-78"/>
                <a:cs typeface="IRANSans Black" panose="020B0506030804020204" pitchFamily="34" charset="-78"/>
              </a:rPr>
              <a:t>تجارت الکترونیکی</a:t>
            </a:r>
            <a:r>
              <a:rPr lang="fa-IR" altLang="en-US" sz="4700" dirty="0">
                <a:latin typeface="IRANSans Black" panose="020B0506030804020204" pitchFamily="34" charset="-78"/>
                <a:cs typeface="IRANSans Black" panose="020B0506030804020204" pitchFamily="34" charset="-78"/>
              </a:rPr>
              <a:t>= تجارت + الکترونیکی</a:t>
            </a:r>
            <a:endParaRPr lang="fa-IR" sz="4700" dirty="0">
              <a:solidFill>
                <a:srgbClr val="E30020"/>
              </a:solidFill>
              <a:latin typeface="IRANSans Black" panose="020B0506030804020204" pitchFamily="34" charset="-78"/>
              <a:cs typeface="IRANSans Black" panose="020B0506030804020204" pitchFamily="34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8614" y="3086811"/>
            <a:ext cx="11269014" cy="16542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100" spc="-150" dirty="0">
                <a:latin typeface="IRANSans Medium" panose="020B0506030804020204" pitchFamily="34" charset="-78"/>
                <a:cs typeface="IRANSans Medium" panose="020B0506030804020204" pitchFamily="34" charset="-78"/>
              </a:rPr>
              <a:t>در صورتی که زیر ساخت و تخصص سمت الکترونیکی تجارت را ندارید</a:t>
            </a:r>
          </a:p>
          <a:p>
            <a:pPr algn="ctr">
              <a:lnSpc>
                <a:spcPct val="150000"/>
              </a:lnSpc>
            </a:pPr>
            <a:r>
              <a:rPr lang="fa-IR" sz="4000" spc="-150" dirty="0">
                <a:latin typeface="IRANSans Black" panose="020B0506030804020204" pitchFamily="34" charset="-78"/>
                <a:cs typeface="IRANSans Black" panose="020B0506030804020204" pitchFamily="34" charset="-78"/>
              </a:rPr>
              <a:t> </a:t>
            </a:r>
            <a:r>
              <a:rPr lang="fa-IR" sz="4000" spc="-150" dirty="0">
                <a:solidFill>
                  <a:srgbClr val="FF0000"/>
                </a:solidFill>
                <a:latin typeface="IRANSans Black" panose="020B0506030804020204" pitchFamily="34" charset="-78"/>
                <a:cs typeface="IRANSans Black" panose="020B0506030804020204" pitchFamily="34" charset="-78"/>
              </a:rPr>
              <a:t>آن را برون سپاری کنید</a:t>
            </a:r>
          </a:p>
        </p:txBody>
      </p:sp>
    </p:spTree>
    <p:extLst>
      <p:ext uri="{BB962C8B-B14F-4D97-AF65-F5344CB8AC3E}">
        <p14:creationId xmlns:p14="http://schemas.microsoft.com/office/powerpoint/2010/main" val="324208350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13743" y="-18255"/>
            <a:ext cx="564515" cy="312420"/>
          </a:xfrm>
          <a:prstGeom prst="rect">
            <a:avLst/>
          </a:prstGeom>
          <a:solidFill>
            <a:srgbClr val="E30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452" y="3118795"/>
            <a:ext cx="5688731" cy="40398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309194" y="4686292"/>
            <a:ext cx="5952371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IRANSans Medium" panose="020B0506030804020204" pitchFamily="34" charset="-78"/>
                <a:cs typeface="IRANSans Medium" panose="020B0506030804020204" pitchFamily="34" charset="-78"/>
              </a:rPr>
              <a:t>ghazanfari.alireza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IRANSans Medium" panose="020B0506030804020204" pitchFamily="34" charset="-78"/>
                <a:cs typeface="IRANSans Medium" panose="020B0506030804020204" pitchFamily="34" charset="-78"/>
              </a:rPr>
              <a:t>  /  </a:t>
            </a:r>
            <a:r>
              <a:rPr lang="en-US" sz="26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IRANSans Medium" panose="020B0506030804020204" pitchFamily="34" charset="-78"/>
                <a:cs typeface="IRANSans Medium" panose="020B0506030804020204" pitchFamily="34" charset="-78"/>
              </a:rPr>
              <a:t>0914 314 31 70</a:t>
            </a:r>
            <a:endParaRPr lang="fa-IR" sz="2600" spc="-150" dirty="0">
              <a:solidFill>
                <a:schemeClr val="tx1">
                  <a:lumMod val="95000"/>
                  <a:lumOff val="5000"/>
                </a:schemeClr>
              </a:solidFill>
              <a:latin typeface="IRANSans Medium" panose="020B0506030804020204" pitchFamily="34" charset="-78"/>
              <a:cs typeface="IRANSans Medium" panose="020B0506030804020204" pitchFamily="34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8616" y="1935060"/>
            <a:ext cx="11269014" cy="10021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4300" spc="-150" dirty="0">
                <a:solidFill>
                  <a:srgbClr val="E30020"/>
                </a:solidFill>
                <a:latin typeface="IRANSans Black" panose="020B0506030804020204" pitchFamily="34" charset="-78"/>
                <a:cs typeface="IRANSans Black" panose="020B0506030804020204" pitchFamily="34" charset="-78"/>
              </a:rPr>
              <a:t>با تشکر از صبر و حوصله شما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695" y="4898570"/>
            <a:ext cx="369306" cy="36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601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00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885" y="3005922"/>
            <a:ext cx="10361720" cy="211867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a-IR" sz="3200" dirty="0">
                <a:solidFill>
                  <a:schemeClr val="bg1"/>
                </a:solidFill>
                <a:latin typeface="IRANSans Medium" panose="020B0506030804020204" pitchFamily="34" charset="-78"/>
                <a:cs typeface="IRANSans Medium" panose="020B0506030804020204" pitchFamily="34" charset="-78"/>
              </a:rPr>
              <a:t>قدرت از کسانی که </a:t>
            </a:r>
            <a:r>
              <a:rPr lang="fa-IR" sz="3200" dirty="0">
                <a:solidFill>
                  <a:schemeClr val="bg1"/>
                </a:solidFill>
                <a:latin typeface="IRANSans Black" panose="020B0506030804020204" pitchFamily="34" charset="-78"/>
                <a:cs typeface="IRANSans Black" panose="020B0506030804020204" pitchFamily="34" charset="-78"/>
              </a:rPr>
              <a:t>زور</a:t>
            </a:r>
            <a:r>
              <a:rPr lang="fa-IR" sz="3200" dirty="0">
                <a:solidFill>
                  <a:schemeClr val="bg1"/>
                </a:solidFill>
                <a:latin typeface="IRANSans Medium" panose="020B0506030804020204" pitchFamily="34" charset="-78"/>
                <a:cs typeface="IRANSans Medium" panose="020B0506030804020204" pitchFamily="34" charset="-78"/>
              </a:rPr>
              <a:t> داشتند</a:t>
            </a:r>
            <a:br>
              <a:rPr lang="fa-IR" sz="3200" dirty="0">
                <a:solidFill>
                  <a:schemeClr val="bg1"/>
                </a:solidFill>
                <a:latin typeface="IRANSans Medium" panose="020B0506030804020204" pitchFamily="34" charset="-78"/>
                <a:cs typeface="IRANSans Medium" panose="020B0506030804020204" pitchFamily="34" charset="-78"/>
              </a:rPr>
            </a:br>
            <a:r>
              <a:rPr lang="fa-IR" sz="3200" dirty="0">
                <a:solidFill>
                  <a:schemeClr val="bg1"/>
                </a:solidFill>
                <a:latin typeface="IRANSans Medium" panose="020B0506030804020204" pitchFamily="34" charset="-78"/>
                <a:cs typeface="IRANSans Medium" panose="020B0506030804020204" pitchFamily="34" charset="-78"/>
              </a:rPr>
              <a:t>به کسانی منتقل شد که </a:t>
            </a:r>
            <a:r>
              <a:rPr lang="fa-IR" sz="3200" dirty="0">
                <a:solidFill>
                  <a:schemeClr val="bg1"/>
                </a:solidFill>
                <a:latin typeface="IRANSans Black" panose="020B0506030804020204" pitchFamily="34" charset="-78"/>
                <a:cs typeface="IRANSans Black" panose="020B0506030804020204" pitchFamily="34" charset="-78"/>
              </a:rPr>
              <a:t>پول</a:t>
            </a:r>
            <a:r>
              <a:rPr lang="fa-IR" sz="3200" dirty="0">
                <a:solidFill>
                  <a:schemeClr val="bg1"/>
                </a:solidFill>
                <a:latin typeface="IRANSans Medium" panose="020B0506030804020204" pitchFamily="34" charset="-78"/>
                <a:cs typeface="IRANSans Medium" panose="020B0506030804020204" pitchFamily="34" charset="-78"/>
              </a:rPr>
              <a:t> داشتند </a:t>
            </a:r>
            <a:br>
              <a:rPr lang="fa-IR" sz="3200" dirty="0">
                <a:solidFill>
                  <a:schemeClr val="bg1"/>
                </a:solidFill>
                <a:latin typeface="IRANSans Medium" panose="020B0506030804020204" pitchFamily="34" charset="-78"/>
                <a:cs typeface="IRANSans Medium" panose="020B0506030804020204" pitchFamily="34" charset="-78"/>
              </a:rPr>
            </a:br>
            <a:r>
              <a:rPr lang="fa-IR" sz="3200" dirty="0">
                <a:solidFill>
                  <a:schemeClr val="bg1"/>
                </a:solidFill>
                <a:latin typeface="IRANSans Medium" panose="020B0506030804020204" pitchFamily="34" charset="-78"/>
                <a:cs typeface="IRANSans Medium" panose="020B0506030804020204" pitchFamily="34" charset="-78"/>
              </a:rPr>
              <a:t>و امروز در حال جابجایی از کسانی که پول دارند</a:t>
            </a:r>
            <a:br>
              <a:rPr lang="fa-IR" sz="3200" dirty="0">
                <a:solidFill>
                  <a:schemeClr val="bg1"/>
                </a:solidFill>
                <a:latin typeface="IRANSans Medium" panose="020B0506030804020204" pitchFamily="34" charset="-78"/>
                <a:cs typeface="IRANSans Medium" panose="020B0506030804020204" pitchFamily="34" charset="-78"/>
              </a:rPr>
            </a:br>
            <a:r>
              <a:rPr lang="fa-IR" sz="3200" dirty="0">
                <a:solidFill>
                  <a:schemeClr val="bg1"/>
                </a:solidFill>
                <a:latin typeface="IRANSans Medium" panose="020B0506030804020204" pitchFamily="34" charset="-78"/>
                <a:cs typeface="IRANSans Medium" panose="020B0506030804020204" pitchFamily="34" charset="-78"/>
              </a:rPr>
              <a:t>به کسانی است که </a:t>
            </a:r>
            <a:r>
              <a:rPr lang="fa-IR" sz="6000" dirty="0">
                <a:solidFill>
                  <a:schemeClr val="bg1"/>
                </a:solidFill>
                <a:latin typeface="IRANSans Black" panose="020B0506030804020204" pitchFamily="34" charset="-78"/>
                <a:cs typeface="IRANSans Black" panose="020B0506030804020204" pitchFamily="34" charset="-78"/>
              </a:rPr>
              <a:t>دانایی</a:t>
            </a:r>
            <a:r>
              <a:rPr lang="fa-IR" sz="3200" dirty="0">
                <a:solidFill>
                  <a:schemeClr val="bg1"/>
                </a:solidFill>
                <a:latin typeface="IRANSans Medium" panose="020B0506030804020204" pitchFamily="34" charset="-78"/>
                <a:cs typeface="IRANSans Medium" panose="020B0506030804020204" pitchFamily="34" charset="-78"/>
              </a:rPr>
              <a:t> دارند</a:t>
            </a:r>
          </a:p>
        </p:txBody>
      </p:sp>
      <p:sp>
        <p:nvSpPr>
          <p:cNvPr id="5" name="Rectangle 4"/>
          <p:cNvSpPr/>
          <p:nvPr/>
        </p:nvSpPr>
        <p:spPr>
          <a:xfrm>
            <a:off x="5813743" y="-18255"/>
            <a:ext cx="564515" cy="312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865" y="5690533"/>
            <a:ext cx="1830070" cy="5954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0" y="6434758"/>
            <a:ext cx="3124200" cy="2218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4474" y="-492909"/>
            <a:ext cx="7747279" cy="688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166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13743" y="-18255"/>
            <a:ext cx="564515" cy="312420"/>
          </a:xfrm>
          <a:prstGeom prst="rect">
            <a:avLst/>
          </a:prstGeom>
          <a:solidFill>
            <a:srgbClr val="E30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10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2865" y="5755274"/>
            <a:ext cx="1830070" cy="5670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7276" y="3996697"/>
            <a:ext cx="11639774" cy="85408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600" spc="-150" dirty="0">
                <a:solidFill>
                  <a:srgbClr val="E30020"/>
                </a:solidFill>
                <a:latin typeface="IRANSans Black" panose="020B0506030804020204" pitchFamily="34" charset="-78"/>
                <a:cs typeface="IRANSans Black" panose="020B0506030804020204" pitchFamily="34" charset="-78"/>
              </a:rPr>
              <a:t>هیچ کدام از ما شکی نداریم که اینترنت سرزمین فرصت هاست</a:t>
            </a:r>
            <a:endParaRPr lang="fa-IR" sz="3600" spc="-150" dirty="0">
              <a:latin typeface="IRANSans Black" panose="020B0506030804020204" pitchFamily="34" charset="-78"/>
              <a:cs typeface="IRANSans Black" panose="020B0506030804020204" pitchFamily="34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1" y="6448865"/>
            <a:ext cx="3124200" cy="22186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964" y="903642"/>
            <a:ext cx="2923996" cy="287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584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13743" y="-18255"/>
            <a:ext cx="564515" cy="312420"/>
          </a:xfrm>
          <a:prstGeom prst="rect">
            <a:avLst/>
          </a:prstGeom>
          <a:solidFill>
            <a:srgbClr val="E30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" name="Content Placeholder 10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2865" y="5755274"/>
            <a:ext cx="1830070" cy="56705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7276" y="4162497"/>
            <a:ext cx="11639774" cy="85408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600" spc="-150" dirty="0">
                <a:solidFill>
                  <a:srgbClr val="E30020"/>
                </a:solidFill>
                <a:latin typeface="IRANSans Black" panose="020B0506030804020204" pitchFamily="34" charset="-78"/>
                <a:cs typeface="IRANSans Black" panose="020B0506030804020204" pitchFamily="34" charset="-78"/>
              </a:rPr>
              <a:t>و حتی شک نداریم که اینترنت طاعون است</a:t>
            </a:r>
            <a:endParaRPr lang="fa-IR" sz="3600" spc="-150" dirty="0">
              <a:latin typeface="IRANSans Black" panose="020B0506030804020204" pitchFamily="34" charset="-78"/>
              <a:cs typeface="IRANSans Black" panose="020B0506030804020204" pitchFamily="34" charset="-78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1" y="6448865"/>
            <a:ext cx="3124200" cy="2218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676" y="882867"/>
            <a:ext cx="2669624" cy="324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353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13743" y="-18255"/>
            <a:ext cx="564515" cy="312420"/>
          </a:xfrm>
          <a:prstGeom prst="rect">
            <a:avLst/>
          </a:prstGeom>
          <a:solidFill>
            <a:srgbClr val="E30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10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2865" y="5755274"/>
            <a:ext cx="1830070" cy="5670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1493" y="2714451"/>
            <a:ext cx="11269014" cy="15465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000" spc="-150" dirty="0">
                <a:solidFill>
                  <a:srgbClr val="E30020"/>
                </a:solidFill>
                <a:latin typeface="IRANSans Medium" panose="020B0506030804020204" pitchFamily="34" charset="-78"/>
                <a:cs typeface="IRANSans Medium" panose="020B0506030804020204" pitchFamily="34" charset="-78"/>
              </a:rPr>
              <a:t>سوال این است که:</a:t>
            </a:r>
            <a:r>
              <a:rPr lang="fa-IR" sz="2800" dirty="0">
                <a:solidFill>
                  <a:srgbClr val="E30020"/>
                </a:solidFill>
                <a:latin typeface="IRANSans Medium" panose="020B0506030804020204" pitchFamily="34" charset="-78"/>
                <a:cs typeface="IRANSans Medium" panose="020B0506030804020204" pitchFamily="34" charset="-78"/>
              </a:rPr>
              <a:t> </a:t>
            </a:r>
            <a:br>
              <a:rPr lang="fa-IR" sz="2800" dirty="0">
                <a:latin typeface="IRANSans Medium" panose="020B0506030804020204" pitchFamily="34" charset="-78"/>
                <a:cs typeface="IRANSans Medium" panose="020B0506030804020204" pitchFamily="34" charset="-78"/>
              </a:rPr>
            </a:br>
            <a:r>
              <a:rPr lang="fa-IR" sz="3600" dirty="0">
                <a:latin typeface="IRANSans Black" panose="020B0506030804020204" pitchFamily="34" charset="-78"/>
                <a:cs typeface="IRANSans Black" panose="020B0506030804020204" pitchFamily="34" charset="-78"/>
              </a:rPr>
              <a:t> اثر گذارترین راهکارهای بازاریابی و فروش اینترنتی کدامند؟</a:t>
            </a:r>
            <a:endParaRPr lang="en-US" sz="3600" dirty="0">
              <a:latin typeface="IRANSans Black" panose="020B0506030804020204" pitchFamily="34" charset="-78"/>
              <a:cs typeface="IRANSans Black" panose="020B0506030804020204" pitchFamily="34" charset="-78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1" y="6469885"/>
            <a:ext cx="3124200" cy="22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625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13743" y="-18255"/>
            <a:ext cx="564515" cy="312420"/>
          </a:xfrm>
          <a:prstGeom prst="rect">
            <a:avLst/>
          </a:prstGeom>
          <a:solidFill>
            <a:srgbClr val="E30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10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2865" y="5755274"/>
            <a:ext cx="1830070" cy="5670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6542" y="3011112"/>
            <a:ext cx="11140965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altLang="en-US" sz="4800" dirty="0">
                <a:solidFill>
                  <a:srgbClr val="FF0000"/>
                </a:solidFill>
                <a:latin typeface="IRANSans Black" panose="020B0506030804020204" pitchFamily="34" charset="-78"/>
                <a:cs typeface="IRANSans Black" panose="020B0506030804020204" pitchFamily="34" charset="-78"/>
              </a:rPr>
              <a:t>تجارت الکترونیکی</a:t>
            </a:r>
            <a:r>
              <a:rPr lang="fa-IR" altLang="en-US" sz="4800" dirty="0">
                <a:latin typeface="IRANSans Black" panose="020B0506030804020204" pitchFamily="34" charset="-78"/>
                <a:cs typeface="IRANSans Black" panose="020B0506030804020204" pitchFamily="34" charset="-78"/>
              </a:rPr>
              <a:t>= تجارت + الکترونیکی</a:t>
            </a:r>
            <a:endParaRPr lang="fa-IR" sz="4800" dirty="0">
              <a:solidFill>
                <a:srgbClr val="E30020"/>
              </a:solidFill>
              <a:latin typeface="IRANSans Black" panose="020B0506030804020204" pitchFamily="34" charset="-78"/>
              <a:cs typeface="IRANSans Black" panose="020B0506030804020204" pitchFamily="34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1" y="6448865"/>
            <a:ext cx="3124200" cy="22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0808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985</TotalTime>
  <Words>699</Words>
  <Application>Microsoft Office PowerPoint</Application>
  <PresentationFormat>Widescreen</PresentationFormat>
  <Paragraphs>71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5" baseType="lpstr">
      <vt:lpstr>Arial</vt:lpstr>
      <vt:lpstr>Calibri</vt:lpstr>
      <vt:lpstr>Calibri Light</vt:lpstr>
      <vt:lpstr>IRANSans Black</vt:lpstr>
      <vt:lpstr>IRANSans Medium</vt:lpstr>
      <vt:lpstr>IRANSansWeb</vt:lpstr>
      <vt:lpstr>IRANSansWeb Light</vt:lpstr>
      <vt:lpstr>Office Theme</vt:lpstr>
      <vt:lpstr>PowerPoint Presentation</vt:lpstr>
      <vt:lpstr>PowerPoint Presentation</vt:lpstr>
      <vt:lpstr>PowerPoint Presentation</vt:lpstr>
      <vt:lpstr>PowerPoint Presentation</vt:lpstr>
      <vt:lpstr>قدرت از کسانی که زور داشتند به کسانی منتقل شد که پول داشتند  و امروز در حال جابجایی از کسانی که پول دارند به کسانی است که دانایی دارند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بهترین جا برای پنهان کردن یک جسد صفحه دوم گوگل است</vt:lpstr>
      <vt:lpstr>PowerPoint Presentation</vt:lpstr>
      <vt:lpstr>PowerPoint Presentation</vt:lpstr>
      <vt:lpstr>PowerPoint Presentation</vt:lpstr>
      <vt:lpstr>بازاریابی محتوا و بازاریابی جاذبه ای در هم تنیده با بازاریابی از طریق موتورهای جستجوگر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بازاریابی از طریق جوامع مجازی</vt:lpstr>
      <vt:lpstr>PowerPoint Presentation</vt:lpstr>
      <vt:lpstr>PowerPoint Presentation</vt:lpstr>
      <vt:lpstr>PowerPoint Presentation</vt:lpstr>
      <vt:lpstr>بازاریابی ویدیوئی ویدیو اثرگذارترین نوع محتوا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بازاریابی با ایمیل E-mail Marketing </vt:lpstr>
      <vt:lpstr>PowerPoint Presentation</vt:lpstr>
      <vt:lpstr>PowerPoint Presentation</vt:lpstr>
      <vt:lpstr>PowerPoint Presentation</vt:lpstr>
      <vt:lpstr>C-Commerce    در  E-Commerce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najafpour</dc:creator>
  <cp:lastModifiedBy>ASUS</cp:lastModifiedBy>
  <cp:revision>143</cp:revision>
  <dcterms:created xsi:type="dcterms:W3CDTF">2018-05-08T06:26:06Z</dcterms:created>
  <dcterms:modified xsi:type="dcterms:W3CDTF">2019-12-27T20:53:25Z</dcterms:modified>
</cp:coreProperties>
</file>